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807" r:id="rId5"/>
    <p:sldId id="2821" r:id="rId6"/>
    <p:sldId id="2806" r:id="rId7"/>
    <p:sldId id="2781" r:id="rId8"/>
    <p:sldId id="2808" r:id="rId9"/>
    <p:sldId id="2809" r:id="rId10"/>
    <p:sldId id="2811" r:id="rId11"/>
    <p:sldId id="2812" r:id="rId12"/>
    <p:sldId id="2813" r:id="rId13"/>
    <p:sldId id="2814" r:id="rId14"/>
    <p:sldId id="2810" r:id="rId15"/>
    <p:sldId id="2815" r:id="rId16"/>
    <p:sldId id="2822" r:id="rId17"/>
    <p:sldId id="2817" r:id="rId18"/>
    <p:sldId id="2818" r:id="rId19"/>
    <p:sldId id="2819" r:id="rId20"/>
    <p:sldId id="2816" r:id="rId21"/>
    <p:sldId id="258" r:id="rId22"/>
    <p:sldId id="28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A89E4-92BD-4EBB-9392-B5D69541C2AB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14F84-C7F4-4DE1-AB1E-8CB3195AB2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01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Thx and ack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14F84-C7F4-4DE1-AB1E-8CB3195AB20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65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Evidence from many declassified documents, testimonies and interviews </a:t>
            </a:r>
            <a:r>
              <a:rPr lang="en-US" dirty="0"/>
              <a:t>suggests that the world has, indeed, been lucky, given the number of instances in which nuclear weapons were nearly used inadvertently as a result of miscalculation or error.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14F84-C7F4-4DE1-AB1E-8CB3195AB20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295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their 1986 peak of 70 300,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14F84-C7F4-4DE1-AB1E-8CB3195AB20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9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31DCF862-3492-C8A5-1523-04F24BC4709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FD6ECE-50EF-AF4F-961F-B297D506C793}" type="slidenum">
              <a:rPr lang="en-GB" altLang="en-US">
                <a:solidFill>
                  <a:srgbClr val="000000"/>
                </a:solidFill>
              </a:rPr>
              <a:pPr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6131" name="Text Box 1">
            <a:extLst>
              <a:ext uri="{FF2B5EF4-FFF2-40B4-BE49-F238E27FC236}">
                <a16:creationId xmlns:a16="http://schemas.microsoft.com/office/drawing/2014/main" id="{57F1F837-43BF-96E7-7CB0-F471840A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5C544F4-8D2E-3B47-AA8A-012673044652}" type="slidenum">
              <a:rPr lang="en-GB" altLang="en-US" sz="1200">
                <a:solidFill>
                  <a:srgbClr val="000000"/>
                </a:solidFill>
              </a:rPr>
              <a:pPr algn="r"/>
              <a:t>6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76132" name="Text Box 2">
            <a:extLst>
              <a:ext uri="{FF2B5EF4-FFF2-40B4-BE49-F238E27FC236}">
                <a16:creationId xmlns:a16="http://schemas.microsoft.com/office/drawing/2014/main" id="{90DF7C8B-A865-147F-6D65-B456D065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744538"/>
            <a:ext cx="4525962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6133" name="Text Box 3">
            <a:extLst>
              <a:ext uri="{FF2B5EF4-FFF2-40B4-BE49-F238E27FC236}">
                <a16:creationId xmlns:a16="http://schemas.microsoft.com/office/drawing/2014/main" id="{2A09C2BE-DBB8-EF09-26BB-C636AA0095E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0838" cy="8397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While a tiny fraction of their arsenals coulda global nuclear famine, a large scale war between them involving just the 1550 weapons each is allowed when New START os fully implemented might cause the extinction of our species.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>
            <a:extLst>
              <a:ext uri="{FF2B5EF4-FFF2-40B4-BE49-F238E27FC236}">
                <a16:creationId xmlns:a16="http://schemas.microsoft.com/office/drawing/2014/main" id="{DFAAF354-9BF6-5D23-2AD1-7806B2FC4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4" name="Notes Placeholder 2">
            <a:extLst>
              <a:ext uri="{FF2B5EF4-FFF2-40B4-BE49-F238E27FC236}">
                <a16:creationId xmlns:a16="http://schemas.microsoft.com/office/drawing/2014/main" id="{8C6AC36A-A8E4-A37A-267C-BFFFDC93F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2035" name="Slide Number Placeholder 3">
            <a:extLst>
              <a:ext uri="{FF2B5EF4-FFF2-40B4-BE49-F238E27FC236}">
                <a16:creationId xmlns:a16="http://schemas.microsoft.com/office/drawing/2014/main" id="{938008B5-710A-817A-BE30-6736F580E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61867C-2C29-F745-B8D0-6D1AEC2F8979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-High alert weapons  in France, Russia, the UK, the United States and, for the first time, also in China.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Strategic Arms Reduction Treaty, or </a:t>
            </a:r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14F84-C7F4-4DE1-AB1E-8CB3195AB20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3431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S o u t h K o r e a , J a p a n , a n d P a k i s t a n </a:t>
            </a:r>
            <a:r>
              <a:rPr lang="pt-BR" dirty="0"/>
              <a:t>h a v e a l l e x p r e s s e d i n t e r e s t i n n u c l e a r - p o w e r e d s u b m a r i n e s . W o r r y i n g l y ,</a:t>
            </a:r>
          </a:p>
          <a:p>
            <a:r>
              <a:rPr lang="pt-BR" dirty="0"/>
              <a:t>a n d h e r e i n l i e s t h e p r o b l e m i n i t s s t a r k e s t f o r m , </a:t>
            </a:r>
            <a:r>
              <a:rPr lang="pt-BR" b="1" dirty="0"/>
              <a:t>I r a n </a:t>
            </a:r>
            <a:r>
              <a:rPr lang="pt-BR" dirty="0"/>
              <a:t>h a s i n f o r m e d t h e I A E A t h a t i t i n t e n d s a t</a:t>
            </a:r>
          </a:p>
          <a:p>
            <a:r>
              <a:rPr lang="pt-BR" dirty="0"/>
              <a:t>s o m e u n s p e c i f i e d t i m e t o a c q u i r e s u c h a</a:t>
            </a:r>
          </a:p>
          <a:p>
            <a:r>
              <a:rPr lang="pt-BR" dirty="0"/>
              <a:t>c a p a b i l i t y ,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14F84-C7F4-4DE1-AB1E-8CB3195AB20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45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 o u t h K o r e a ,</a:t>
            </a:r>
          </a:p>
          <a:p>
            <a:r>
              <a:rPr lang="pt-BR" dirty="0"/>
              <a:t>J a p a n , a n d P a k i s t a n h a v e a l l e x p r e s s e d i n t e r e s t</a:t>
            </a:r>
          </a:p>
          <a:p>
            <a:r>
              <a:rPr lang="pt-BR" dirty="0"/>
              <a:t>i n n u c l e a r - p o w e r e d s u b m a r i n e s . W o r r y i n g l y ,</a:t>
            </a:r>
          </a:p>
          <a:p>
            <a:r>
              <a:rPr lang="pt-BR" dirty="0"/>
              <a:t>a n d h e r e i n l i e s t h e p r o b l e m i n i t s s t a r k e s t f o r m ,</a:t>
            </a:r>
          </a:p>
          <a:p>
            <a:r>
              <a:rPr lang="pt-BR" dirty="0"/>
              <a:t>I r a n h a s i n f o r m e d t h e I A E A t h a t i t i n t e n d s a t</a:t>
            </a:r>
          </a:p>
          <a:p>
            <a:r>
              <a:rPr lang="pt-BR" dirty="0"/>
              <a:t>s o m e u n s p e c i f i e d t i m e t o a c q u i r e s u c h a</a:t>
            </a:r>
          </a:p>
          <a:p>
            <a:r>
              <a:rPr lang="pt-BR" dirty="0"/>
              <a:t>c a p a b i l i t y ,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14F84-C7F4-4DE1-AB1E-8CB3195AB20A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874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D377-8867-F9C5-E4DD-9D99A761C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50EBB-05CC-D41A-4B69-7A0012EB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FDADF-65AF-678D-81A7-02C3A869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517C1-A7A2-062B-7567-8AC1F4F3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9998C-DE6E-940F-A10E-734DEEFD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97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F66F-F606-0871-1482-29BB5ABB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F5748-25E1-6CA8-35EE-3B3A17B44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61B4-99B3-46F3-6521-87AB74E1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3C46E-347A-C7C2-13C2-F346AE1F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F4FA0-5B7B-67ED-6850-169C6E4F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645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2110D-C0DB-1230-8930-3FDDEB95C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8B891-5D9A-6316-0376-4904B6D0A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CBA8-74F0-7E72-C9A9-439DCDB4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C2EA3-7D29-42B4-1AF1-8B9B8C29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433D1-D320-A8BB-EB39-5599B1DD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7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65AC-CC20-6D35-F969-72091AE1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077CF-C1D2-1040-CA64-458BE754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E8EDA-634A-7997-77EA-46D8D4DD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947E-CA09-7A5A-9303-0892CD99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2BDD7-6DBF-4FC5-6E41-176BF349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52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1B27-9970-6776-135B-15AA2D00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A8B42-C14B-2907-C810-AB251EE7A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C6DB2-B909-A99F-B819-56285209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5AC00-4AB9-0B1A-D7AB-8BAD70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11221-4C77-8ADE-2A59-3203F647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38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BBC3-806F-D31F-CB12-35E5BBF7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5502E-3B97-993F-80C3-2B4D63990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6E25A-5070-C281-B02C-581C9DA42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985C4-7ABF-50E0-3F7D-42F97836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F142-72FE-5B2B-CF0A-3711B1FB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B6415-1635-56EE-F8B1-CC51747E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23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6CAF-662B-FA90-2761-8564FCEB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30F55-0A46-0CE4-DAE8-0702CA37C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DB785-BB82-51C5-7FD1-03BBD76CF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94C44-4453-0506-E485-EF6DF5971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CA9EB-BEE0-E4E4-C6C2-86CA2FD9A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244C5-4663-FC0F-1BD1-15B3B8E7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45721D-0AD2-6123-B578-A6DE811F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835A3-B147-2A95-60DD-1DEBA0D9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82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9B49-69A5-C0DF-0E20-CF0A56A7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C4A28-629F-B978-277F-B5BD4F61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177E7-CA4E-B817-FEBD-A1700718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F1954-9CB4-0AD6-86A9-DCD0D7A3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58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E5210-8E4B-66A2-D513-30DFE370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BC93A-2BA3-DE55-6972-FC83EBE1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F1C41-499B-3445-3C71-C137C935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49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BD69-E41D-BBAD-0155-2FCC104E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F5B0-5D1D-C377-509A-DCFAA563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46A2-ACC6-B29B-BDF0-ED207D2C0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496D8-FD6D-4ADD-E282-923BFF5A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514E8-2693-25E6-26E6-3280CA85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7C23F-98B5-3A11-F6D2-70E6EAA4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21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D422-FD9C-3A71-F06B-B6B209E9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9E9F7-625D-B401-905D-9DDFDE619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55D0E-DC55-1770-479E-AD82BF5F7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A934C-9D44-C032-37E4-6E3ECC31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C2A23-E510-523C-A241-43750D37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A405E-0FC7-5B83-3D98-7F56F7D5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68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8875D6-2ED5-C105-8492-B2ACA6C3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0464-57CF-F071-A890-A9A9F4FD9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454DE-9627-FBDC-7AFE-F0A74AF9A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F9213A-C9BE-4413-8487-BCE6F83C2321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2F01-DEDF-E310-929F-5DF0EC53E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319CB-F385-041D-EE95-2219DE30C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DC2C2-C3D4-47D8-9D8C-58BB91B424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9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23-00679-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onnetwork.org/letters/pm-fm-2025?source=direct_link&amp;" TargetMode="External"/><Relationship Id="rId2" Type="http://schemas.openxmlformats.org/officeDocument/2006/relationships/hyperlink" Target="https://icanw.org.au/pledg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canw.org.au/citie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tnuke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ilitarisminthent.substack.com/" TargetMode="External"/><Relationship Id="rId2" Type="http://schemas.openxmlformats.org/officeDocument/2006/relationships/hyperlink" Target="https://nautilus.org/briefing-books/australian-defence-facilities/nuclear-capable-b-52h-stratofortress-bombers-projec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canw.org.au/wp-content/uploads/ICAN-Nuclear-weapons-and-our-climate-web-pag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ipri.org/publications/2024/sipri-background-papers/nuclear-weapons-and-artificial-intelligence-technological-promises-and-practical-realitie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johnmenadue.com/aukus-and-the-threat-of-war-with-china/" TargetMode="External"/><Relationship Id="rId2" Type="http://schemas.openxmlformats.org/officeDocument/2006/relationships/hyperlink" Target="https://alicespringsnews.com.au/2018/06/22/pine-gaps-new-role-as-a-war-fighting-command-cent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autilus.org/briefing-books/australian-defence-facilities/possibilities-and-effects-of-a-nuclear-missile-attack-on-pine-gap/" TargetMode="External"/><Relationship Id="rId4" Type="http://schemas.openxmlformats.org/officeDocument/2006/relationships/hyperlink" Target="https://johnmenadue.com/pine-gap-implicates-australia-as-complicit-in-israels-genocide-in-gaza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canw.org.au/ac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ja.com.au/journal/2025/222/11/ending-nuclear-weapons-they-end-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.nature.com/4JQYHW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nature.com/4JQYHW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8C19-2BEC-C08D-1A47-EE0AA3C39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732" y="-142571"/>
            <a:ext cx="9144000" cy="2387600"/>
          </a:xfrm>
        </p:spPr>
        <p:txBody>
          <a:bodyPr/>
          <a:lstStyle/>
          <a:p>
            <a:r>
              <a:rPr lang="en-AU" dirty="0"/>
              <a:t>Nuclear Weapons</a:t>
            </a:r>
            <a:br>
              <a:rPr lang="en-AU" dirty="0"/>
            </a:br>
            <a:r>
              <a:rPr lang="en-AU" dirty="0"/>
              <a:t>Think global – act local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1C428-B0F7-4A3D-2FCB-C7A57ABDE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2108464"/>
            <a:ext cx="3407924" cy="1655762"/>
          </a:xfrm>
        </p:spPr>
        <p:txBody>
          <a:bodyPr>
            <a:normAutofit/>
          </a:bodyPr>
          <a:lstStyle/>
          <a:p>
            <a:endParaRPr lang="en-AU" sz="3600" dirty="0"/>
          </a:p>
          <a:p>
            <a:r>
              <a:rPr lang="en-AU" sz="3600" dirty="0"/>
              <a:t>Margaret Beavis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AA663F6-493D-B848-669D-764161CD8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11" y="3502971"/>
            <a:ext cx="3880064" cy="1866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96CB03-2F42-B0C6-8623-ABD0C34C4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274" y="3531086"/>
            <a:ext cx="1800476" cy="1838582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A0FC6872-C8D2-3F4F-3AA6-33BEE5FB3C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738CCAB-AD2A-7ADF-8FCE-51013ACEDF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98260" cy="30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7997D9-DA24-F403-9472-83A7D4DA5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314" y="3858264"/>
            <a:ext cx="3770103" cy="12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6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1B61-A016-4A91-98C0-F5DB30FF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365125"/>
            <a:ext cx="10824411" cy="1325563"/>
          </a:xfrm>
        </p:spPr>
        <p:txBody>
          <a:bodyPr/>
          <a:lstStyle/>
          <a:p>
            <a:r>
              <a:rPr lang="en-US" b="1" dirty="0"/>
              <a:t>A worldwide nuclear arms race is underway.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1C7F5-4246-3E30-BEC7-C6DECCF81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68"/>
            <a:ext cx="10515600" cy="5005137"/>
          </a:xfrm>
        </p:spPr>
        <p:txBody>
          <a:bodyPr>
            <a:normAutofit/>
          </a:bodyPr>
          <a:lstStyle/>
          <a:p>
            <a:r>
              <a:rPr lang="en-US" sz="3600" dirty="0"/>
              <a:t>China, India, North Korea, Pakistan, Russia and the UK are all enlarging their arsenals. </a:t>
            </a:r>
          </a:p>
          <a:p>
            <a:r>
              <a:rPr lang="en-AU" sz="3600" dirty="0"/>
              <a:t>2011 New START treaty expires in February 2026, UK and US will no longer have numerical limits on their nuclear forces (first time since the 1970s).</a:t>
            </a:r>
          </a:p>
          <a:p>
            <a:endParaRPr lang="en-AU" sz="3600" dirty="0"/>
          </a:p>
          <a:p>
            <a:r>
              <a:rPr lang="en-US" sz="3600"/>
              <a:t>2,100</a:t>
            </a:r>
            <a:r>
              <a:rPr lang="en-US" sz="3600" baseline="30000"/>
              <a:t>+</a:t>
            </a:r>
            <a:r>
              <a:rPr lang="en-US" sz="3600"/>
              <a:t> </a:t>
            </a:r>
            <a:r>
              <a:rPr lang="en-US" sz="3600" dirty="0"/>
              <a:t>nuclear warheads are on high alert. </a:t>
            </a:r>
            <a:endParaRPr lang="en-AU" sz="3600" dirty="0"/>
          </a:p>
          <a:p>
            <a:pPr marL="0" indent="0" algn="r">
              <a:buNone/>
            </a:pPr>
            <a:r>
              <a:rPr lang="en-US" sz="1400" dirty="0"/>
              <a:t> </a:t>
            </a:r>
          </a:p>
          <a:p>
            <a:pPr marL="0" indent="0" algn="r">
              <a:buNone/>
            </a:pPr>
            <a:endParaRPr lang="en-US" sz="1400" dirty="0">
              <a:hlinkClick r:id="rId3"/>
            </a:endParaRPr>
          </a:p>
          <a:p>
            <a:pPr marL="0" indent="0" algn="r">
              <a:buNone/>
            </a:pPr>
            <a:r>
              <a:rPr lang="en-AU" sz="1400" dirty="0">
                <a:hlinkClick r:id="rId3"/>
              </a:rPr>
              <a:t>https://www.nature.com/articles/d41586-023-00679-w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37414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045FD-509C-EBD0-7A54-A6EA1FC4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Heading in the wrong direction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41DF02-F1D6-4474-0E68-6FB23EE89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Extensive nuclear </a:t>
            </a:r>
            <a:r>
              <a:rPr lang="en-US" dirty="0" err="1"/>
              <a:t>modernisations</a:t>
            </a:r>
            <a:r>
              <a:rPr lang="en-US" dirty="0"/>
              <a:t> are underway, </a:t>
            </a:r>
          </a:p>
          <a:p>
            <a:r>
              <a:rPr lang="en-US" dirty="0"/>
              <a:t>Nuclear‐armed Russia and Israel engaged in active wars involving repeated nuclear threats, </a:t>
            </a:r>
          </a:p>
          <a:p>
            <a:r>
              <a:rPr lang="en-US" dirty="0"/>
              <a:t>Russia and the US deploying nuclear weapons to additional states, </a:t>
            </a:r>
          </a:p>
          <a:p>
            <a:r>
              <a:rPr lang="en-US" dirty="0"/>
              <a:t>Widespread use of cyberwarfare.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The risk of nuclear war is greater than ever.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395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CE41-1012-524E-B27D-6B2F66DC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622"/>
          </a:xfrm>
        </p:spPr>
        <p:txBody>
          <a:bodyPr>
            <a:noAutofit/>
          </a:bodyPr>
          <a:lstStyle/>
          <a:p>
            <a:r>
              <a:rPr lang="en-AU" b="1" dirty="0"/>
              <a:t>What is unrealistic?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209D-4630-FE2E-2403-67EC7CFF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455821"/>
            <a:ext cx="10740189" cy="47211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/>
              <a:t>Nihon </a:t>
            </a:r>
            <a:r>
              <a:rPr lang="en-US" sz="3300" dirty="0" err="1"/>
              <a:t>Hidankyo</a:t>
            </a:r>
            <a:r>
              <a:rPr lang="en-US" sz="3300" dirty="0"/>
              <a:t> was awarded the Nobel Peace Prize last year.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Nobel Committee Chair Jørgen Watne </a:t>
            </a:r>
            <a:r>
              <a:rPr lang="en-US" sz="3300" dirty="0" err="1"/>
              <a:t>Frydnes</a:t>
            </a:r>
            <a:r>
              <a:rPr lang="en-US" sz="3300" dirty="0"/>
              <a:t> noted: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900" i="1" dirty="0"/>
              <a:t>“It is naive to believe our </a:t>
            </a:r>
            <a:r>
              <a:rPr lang="en-US" sz="3900" i="1" dirty="0" err="1"/>
              <a:t>civilisation</a:t>
            </a:r>
            <a:r>
              <a:rPr lang="en-US" sz="3900" i="1" dirty="0"/>
              <a:t> can survive a world order in which global security depends on nuclear weapons. </a:t>
            </a:r>
          </a:p>
          <a:p>
            <a:pPr marL="0" indent="0">
              <a:buNone/>
            </a:pPr>
            <a:r>
              <a:rPr lang="en-US" sz="3900" i="1" dirty="0"/>
              <a:t>The world is not meant to be a prison in which we await collective annihilation.”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AU" sz="1000" dirty="0"/>
              <a:t>https://www.nobelpeaceprize.org/getfile.php/137197-1733759231/_Dokumenter/Presse/2024/Presentation_Speech_2024.pdf</a:t>
            </a:r>
          </a:p>
        </p:txBody>
      </p:sp>
    </p:spTree>
    <p:extLst>
      <p:ext uri="{BB962C8B-B14F-4D97-AF65-F5344CB8AC3E}">
        <p14:creationId xmlns:p14="http://schemas.microsoft.com/office/powerpoint/2010/main" val="43444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E11BD-C8CB-F15E-4F5C-1F961BD9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World War II, a global movement arose 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BD73-9D73-46FF-8781-A2D3DB40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000959"/>
          </a:xfrm>
        </p:spPr>
        <p:txBody>
          <a:bodyPr>
            <a:normAutofit/>
          </a:bodyPr>
          <a:lstStyle/>
          <a:p>
            <a:r>
              <a:rPr lang="en-US" dirty="0"/>
              <a:t>Gradually, an international norm developed that </a:t>
            </a:r>
            <a:r>
              <a:rPr lang="en-US" dirty="0" err="1"/>
              <a:t>stigmatised</a:t>
            </a:r>
            <a:r>
              <a:rPr lang="en-US" dirty="0"/>
              <a:t> the use of nuclear weapons as morally unacceptable. </a:t>
            </a:r>
          </a:p>
          <a:p>
            <a:endParaRPr lang="en-US" dirty="0"/>
          </a:p>
          <a:p>
            <a:r>
              <a:rPr lang="en-US" dirty="0"/>
              <a:t>Like other international norms, the nuclear taboo is maintained by collective agreement – by widespread moral outrage at the prospect of using nuclear weapons, and by a mutual fear of the abyss awaiting humanity if the norm is violated.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AU" b="1" i="1" dirty="0"/>
              <a:t>The only way to protect against the horrendous impacts from nuclear weapons and nuclear war is to abolish them once and for all.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47105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9AA5-DB0B-1602-8C82-CC05CA5F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Working for a nuclear weapons free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E78D-E48A-8639-4207-721EDC14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6277" cy="4351338"/>
          </a:xfrm>
        </p:spPr>
        <p:txBody>
          <a:bodyPr/>
          <a:lstStyle/>
          <a:p>
            <a:pPr marL="0" indent="0">
              <a:buNone/>
            </a:pPr>
            <a:r>
              <a:rPr lang="en-AU" sz="3600" dirty="0"/>
              <a:t>Public pressure creates treaties </a:t>
            </a:r>
          </a:p>
          <a:p>
            <a:pPr marL="0" indent="0">
              <a:buNone/>
            </a:pPr>
            <a:r>
              <a:rPr lang="en-AU" sz="3600" dirty="0"/>
              <a:t>			- which have real world impacts </a:t>
            </a:r>
          </a:p>
          <a:p>
            <a:pPr marL="0" indent="0">
              <a:buNone/>
            </a:pPr>
            <a:endParaRPr lang="en-AU" sz="3600" dirty="0"/>
          </a:p>
          <a:p>
            <a:r>
              <a:rPr lang="en-AU" dirty="0"/>
              <a:t>1950s limited nuclear weapons testing</a:t>
            </a:r>
          </a:p>
          <a:p>
            <a:r>
              <a:rPr lang="en-AU" dirty="0"/>
              <a:t>1980s worldwide campaigns led to reduced global nuclear arsenals</a:t>
            </a:r>
          </a:p>
          <a:p>
            <a:r>
              <a:rPr lang="en-AU" dirty="0"/>
              <a:t>2000s global civil society effort made nuclear weapons finally illegal under international law with the UN Treaty on the Prohibition of Nuclear Weapons  (TPNW)</a:t>
            </a:r>
          </a:p>
        </p:txBody>
      </p:sp>
    </p:spTree>
    <p:extLst>
      <p:ext uri="{BB962C8B-B14F-4D97-AF65-F5344CB8AC3E}">
        <p14:creationId xmlns:p14="http://schemas.microsoft.com/office/powerpoint/2010/main" val="135133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164E-861D-8313-2DDD-3B03AD78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What can we do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421B3-C371-E7A9-A55F-AE7A4247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3" y="1463040"/>
            <a:ext cx="11694695" cy="4713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Disarmament needs insistent public appeals and sustained pressure.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sz="5200" dirty="0"/>
              <a:t>Lobby government to sign the TPNW 	</a:t>
            </a:r>
          </a:p>
          <a:p>
            <a:pPr marL="0" indent="0">
              <a:buNone/>
            </a:pPr>
            <a:endParaRPr lang="en-AU" sz="5200" dirty="0"/>
          </a:p>
          <a:p>
            <a:r>
              <a:rPr lang="en-AU" dirty="0"/>
              <a:t>ALP policy since 2018, some positive steps</a:t>
            </a:r>
          </a:p>
          <a:p>
            <a:r>
              <a:rPr lang="en-AU" dirty="0"/>
              <a:t>75% of Australians want us to sign treaty </a:t>
            </a:r>
          </a:p>
          <a:p>
            <a:r>
              <a:rPr lang="en-AU" dirty="0"/>
              <a:t>We would be the first “Nuclear Umbrella” state to do so</a:t>
            </a:r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495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73CC-0025-6ACE-85EE-107099FA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7C719-02A3-A7DC-AD8F-88D8EE32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3900" b="1" dirty="0"/>
              <a:t>Send an email/ letter to the PM and FM – </a:t>
            </a:r>
            <a:r>
              <a:rPr lang="en-AU" sz="3900" dirty="0"/>
              <a:t>ask them to sign the treaty now.</a:t>
            </a:r>
          </a:p>
          <a:p>
            <a:pPr marL="0" indent="0">
              <a:buNone/>
            </a:pPr>
            <a:endParaRPr lang="en-AU" sz="3900" b="1" dirty="0"/>
          </a:p>
          <a:p>
            <a:pPr marL="0" indent="0">
              <a:buNone/>
            </a:pPr>
            <a:r>
              <a:rPr lang="en-AU" sz="3900" b="1" dirty="0"/>
              <a:t>Contact your federal MP –</a:t>
            </a:r>
            <a:r>
              <a:rPr lang="en-AU" sz="3900" dirty="0"/>
              <a:t>ask them to sign ICAN pledge, and govt sign treaty now.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Tools:  ICAN Australia Website – Action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https://icanw.org.au/pledge/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>
                <a:hlinkClick r:id="rId3"/>
              </a:rPr>
              <a:t>https://actionnetwork.org/letters/pm-fm-2025?source=direct_link&amp;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002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AB49-F458-227C-1F8D-7A46C566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Is your local council on board?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1137-FA7D-02EB-704A-CB8933EB3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ICAN Cities Appeal</a:t>
            </a:r>
            <a:r>
              <a:rPr lang="en-US" dirty="0"/>
              <a:t> is a global call from cities and towns in support of the UN Treaty on the Prohibition of Nuclear Weapons.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Over 50 councils have joined the Cities Appeal- including every state capital.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See if your local council has signed on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https://icanw.org.au/cities/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/>
              <a:t>If not- contact your councillor or mayor.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672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25D1-5A49-66F1-CD7B-631BF395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Are you funding nuclear weapons companies with your Super?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EBFB-2A90-391D-918D-9253D1D1C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/>
              <a:t>Most MySuper fund options hold nuclear weapons companies</a:t>
            </a:r>
          </a:p>
          <a:p>
            <a:pPr marL="0" indent="0">
              <a:buNone/>
            </a:pPr>
            <a:r>
              <a:rPr lang="en-AU" dirty="0"/>
              <a:t>Notable exceptions include  Australian Ethical, </a:t>
            </a:r>
            <a:r>
              <a:rPr lang="en-AU" dirty="0" err="1"/>
              <a:t>HostPlus</a:t>
            </a:r>
            <a:r>
              <a:rPr lang="en-AU" dirty="0"/>
              <a:t> and Vanguard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Funds have multiple excuses:</a:t>
            </a:r>
          </a:p>
          <a:p>
            <a:pPr marL="0" indent="0">
              <a:buNone/>
            </a:pPr>
            <a:r>
              <a:rPr lang="en-AU" b="1" dirty="0"/>
              <a:t>A big one is members don’t care about it.</a:t>
            </a:r>
          </a:p>
          <a:p>
            <a:r>
              <a:rPr lang="en-AU" dirty="0"/>
              <a:t>Email your fund and ask if they have NW companies </a:t>
            </a:r>
            <a:r>
              <a:rPr lang="en-AU" b="1" dirty="0"/>
              <a:t>in any part </a:t>
            </a:r>
            <a:r>
              <a:rPr lang="en-AU" dirty="0"/>
              <a:t>of their portfolios. (they will try to fob you off with the ethical fund options)</a:t>
            </a:r>
          </a:p>
          <a:p>
            <a:r>
              <a:rPr lang="en-AU" dirty="0"/>
              <a:t>If they do have nukes, tell them what you think! Reputation matters…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https://quitnukes.org/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3741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D5D6-0173-A760-012D-81194B98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5662"/>
          </a:xfrm>
        </p:spPr>
        <p:txBody>
          <a:bodyPr/>
          <a:lstStyle/>
          <a:p>
            <a:r>
              <a:rPr lang="en-AU" b="1" dirty="0"/>
              <a:t>Keeping Australia Nuclear Weapons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7D001-7482-89B5-E1E2-8AF27E0D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92" y="1253331"/>
            <a:ext cx="110991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Malcolm Fraser refused to have nuclear weapons on Australian soil.</a:t>
            </a:r>
          </a:p>
          <a:p>
            <a:pPr marL="0" indent="0">
              <a:buNone/>
            </a:pPr>
            <a:r>
              <a:rPr lang="en-AU" dirty="0"/>
              <a:t>So:</a:t>
            </a:r>
          </a:p>
          <a:p>
            <a:r>
              <a:rPr lang="en-AU" dirty="0"/>
              <a:t>Any B-52’s based in Australia must not be nuclear weapons capable.</a:t>
            </a:r>
          </a:p>
          <a:p>
            <a:r>
              <a:rPr lang="en-AU" dirty="0"/>
              <a:t>Military exercises should not pre-position US missile systems and weapons stockpiles- </a:t>
            </a:r>
            <a:r>
              <a:rPr lang="en-AU" dirty="0" err="1"/>
              <a:t>eg</a:t>
            </a:r>
            <a:r>
              <a:rPr lang="en-AU" dirty="0"/>
              <a:t> Typhon missile systems</a:t>
            </a:r>
          </a:p>
          <a:p>
            <a:r>
              <a:rPr lang="en-AU" dirty="0"/>
              <a:t>Visiting submarines should be explicitly banned from carrying nuclear weapons in our ports.</a:t>
            </a:r>
          </a:p>
          <a:p>
            <a:r>
              <a:rPr lang="en-AU" dirty="0"/>
              <a:t>Pine Gap should not be used for nuclear weapons targeting.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3B381-F843-9951-B565-8B253053C7FA}"/>
              </a:ext>
            </a:extLst>
          </p:cNvPr>
          <p:cNvSpPr txBox="1"/>
          <p:nvPr/>
        </p:nvSpPr>
        <p:spPr>
          <a:xfrm>
            <a:off x="0" y="5779921"/>
            <a:ext cx="1210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>
                <a:hlinkClick r:id="rId2"/>
              </a:rPr>
              <a:t>https://nautilus.org/briefing-books/australian-defence-facilities/nuclear-capable-b-52h-stratofortress-bombers-project</a:t>
            </a:r>
            <a:r>
              <a:rPr lang="en-AU">
                <a:hlinkClick r:id="rId2"/>
              </a:rPr>
              <a:t>/</a:t>
            </a:r>
            <a:r>
              <a:rPr lang="en-AU"/>
              <a:t> Jorgen Doyle</a:t>
            </a:r>
            <a:r>
              <a:rPr lang="en-AU" dirty="0"/>
              <a:t> </a:t>
            </a:r>
            <a:r>
              <a:rPr lang="en-AU">
                <a:hlinkClick r:id="rId3"/>
              </a:rPr>
              <a:t>https</a:t>
            </a:r>
            <a:r>
              <a:rPr lang="en-AU" dirty="0">
                <a:hlinkClick r:id="rId3"/>
              </a:rPr>
              <a:t>://militarisminthent.substack.com/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49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380B-EF8F-AD54-6E66-D53FD2F4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Why worry?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0B14F-3A12-E197-D99B-199D80A3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949116"/>
            <a:ext cx="11353801" cy="464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Known multiple “near misses” from human and technical error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Fading concern given other growing catastrophic risks: </a:t>
            </a:r>
          </a:p>
          <a:p>
            <a:pPr marL="0" indent="0">
              <a:buNone/>
            </a:pPr>
            <a:r>
              <a:rPr lang="en-AU" dirty="0"/>
              <a:t>		e.g. Climate change, pandemics, advances in AI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Not to mention Gaza and other conflicts, cost of living pressures…etc.</a:t>
            </a:r>
          </a:p>
          <a:p>
            <a:pPr marL="0" indent="0">
              <a:buNone/>
            </a:pPr>
            <a:endParaRPr lang="en-AU" dirty="0"/>
          </a:p>
          <a:p>
            <a:pPr marL="0" indent="0" algn="r">
              <a:buNone/>
            </a:pPr>
            <a:r>
              <a:rPr lang="en-AU" sz="1200" dirty="0">
                <a:hlinkClick r:id="rId3"/>
              </a:rPr>
              <a:t>https://www.chathamhouse.org/2014/04/too-close-comfort-cases-near-nuclear-use-and-options-policy</a:t>
            </a:r>
          </a:p>
          <a:p>
            <a:pPr marL="0" indent="0" algn="r">
              <a:buNone/>
            </a:pPr>
            <a:r>
              <a:rPr lang="en-AU" sz="1200" dirty="0">
                <a:hlinkClick r:id="rId3"/>
              </a:rPr>
              <a:t>https://icanw.org.au/wp-content/uploads/ICAN-Nuclear-weapons-and-our-climate-web-pages.pdf</a:t>
            </a:r>
            <a:endParaRPr lang="en-AU" sz="1200" dirty="0"/>
          </a:p>
          <a:p>
            <a:pPr marL="0" indent="0" algn="r">
              <a:buNone/>
            </a:pPr>
            <a:r>
              <a:rPr lang="en-AU" sz="1200" dirty="0">
                <a:hlinkClick r:id="rId4"/>
              </a:rPr>
              <a:t>https://www.sipri.org/publications/2024/sipri-background-papers/nuclear-weapons-and-artificial-intelligence-technological-promises-and-practical-realities</a:t>
            </a:r>
            <a:r>
              <a:rPr lang="en-A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283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F42D-3F35-61EC-1E31-FD021720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And of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28B5-E5CB-FE7D-8BA8-63A27680F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Oppose AUKUS subs  </a:t>
            </a:r>
          </a:p>
          <a:p>
            <a:endParaRPr lang="en-AU" dirty="0"/>
          </a:p>
          <a:p>
            <a:r>
              <a:rPr lang="en-AU" dirty="0"/>
              <a:t>Increases risk of regional conflict</a:t>
            </a:r>
          </a:p>
          <a:p>
            <a:r>
              <a:rPr lang="en-AU" dirty="0"/>
              <a:t>Transfer of weapons grade HEU to a non-nuclear armed state sets a terrible precedent- other countries now interested </a:t>
            </a:r>
          </a:p>
          <a:p>
            <a:r>
              <a:rPr lang="en-AU" dirty="0"/>
              <a:t>“Safeguards” impossible to enforce</a:t>
            </a:r>
          </a:p>
          <a:p>
            <a:r>
              <a:rPr lang="en-AU" dirty="0"/>
              <a:t>Breaches Fissile Material Cut-off Treaty.</a:t>
            </a:r>
          </a:p>
          <a:p>
            <a:r>
              <a:rPr lang="en-AU" dirty="0"/>
              <a:t>Waste nuclear weapons grade material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So flawed on so many other levels as well…</a:t>
            </a:r>
          </a:p>
        </p:txBody>
      </p:sp>
    </p:spTree>
    <p:extLst>
      <p:ext uri="{BB962C8B-B14F-4D97-AF65-F5344CB8AC3E}">
        <p14:creationId xmlns:p14="http://schemas.microsoft.com/office/powerpoint/2010/main" val="4090059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D394-8FD4-9BD5-97D4-CA280665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Nuclear war and Pine Gap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4008-99E3-0C51-CAB3-78627575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is critical for </a:t>
            </a:r>
            <a:r>
              <a:rPr lang="en-US" dirty="0">
                <a:hlinkClick r:id="rId2"/>
              </a:rPr>
              <a:t>US nuclear war-fighting plans and operations</a:t>
            </a:r>
            <a:r>
              <a:rPr lang="en-US" dirty="0"/>
              <a:t>, as well as for conventional operations around the world;</a:t>
            </a:r>
          </a:p>
          <a:p>
            <a:r>
              <a:rPr lang="en-US" dirty="0"/>
              <a:t>automatically pulls Australia into </a:t>
            </a:r>
            <a:r>
              <a:rPr lang="en-US" dirty="0">
                <a:hlinkClick r:id="rId3"/>
              </a:rPr>
              <a:t>US planning for war</a:t>
            </a:r>
            <a:r>
              <a:rPr lang="en-US" dirty="0"/>
              <a:t> with China;</a:t>
            </a:r>
          </a:p>
          <a:p>
            <a:r>
              <a:rPr lang="en-US" dirty="0"/>
              <a:t>renders Australia </a:t>
            </a:r>
            <a:r>
              <a:rPr lang="en-US" dirty="0">
                <a:hlinkClick r:id="rId4"/>
              </a:rPr>
              <a:t>complicit in gross violations of international law</a:t>
            </a:r>
            <a:r>
              <a:rPr lang="en-US" dirty="0"/>
              <a:t>; and</a:t>
            </a:r>
          </a:p>
          <a:p>
            <a:r>
              <a:rPr lang="en-US" dirty="0"/>
              <a:t>means that </a:t>
            </a:r>
            <a:r>
              <a:rPr lang="en-US" dirty="0">
                <a:hlinkClick r:id="rId5"/>
              </a:rPr>
              <a:t>Alice Springs is a priority nuclear target</a:t>
            </a:r>
            <a:r>
              <a:rPr lang="en-US" dirty="0"/>
              <a:t> in the event of full-scale war.</a:t>
            </a:r>
          </a:p>
          <a:p>
            <a:endParaRPr lang="en-AU" dirty="0"/>
          </a:p>
          <a:p>
            <a:pPr marL="3657600" lvl="8" indent="0">
              <a:buNone/>
            </a:pPr>
            <a:r>
              <a:rPr lang="en-AU" sz="3200" dirty="0"/>
              <a:t>Prof Richard Tanter </a:t>
            </a:r>
            <a:r>
              <a:rPr lang="en-AU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155888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69CE-F6B1-CF35-79E7-5C3A2E93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So- a few actions to chose from…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9A14-B9B2-2FEB-E211-3C4411DB7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Contact Albo and Penny Wong - sign the TPNW</a:t>
            </a:r>
          </a:p>
          <a:p>
            <a:r>
              <a:rPr lang="en-AU" dirty="0"/>
              <a:t>Contact your MP- Pledge to sign the TPNW</a:t>
            </a:r>
          </a:p>
          <a:p>
            <a:r>
              <a:rPr lang="en-AU" dirty="0"/>
              <a:t>See if your council is part of the Cities Appeal</a:t>
            </a:r>
          </a:p>
          <a:p>
            <a:r>
              <a:rPr lang="en-AU" dirty="0"/>
              <a:t>Make some noise with your super fund</a:t>
            </a:r>
          </a:p>
          <a:p>
            <a:pPr marL="0" indent="0">
              <a:buNone/>
            </a:pPr>
            <a:endParaRPr lang="en-AU" dirty="0">
              <a:hlinkClick r:id="rId2"/>
            </a:endParaRPr>
          </a:p>
          <a:p>
            <a:pPr marL="0" indent="0">
              <a:buNone/>
            </a:pPr>
            <a:r>
              <a:rPr lang="en-AU" sz="3600" dirty="0">
                <a:hlinkClick r:id="rId2"/>
              </a:rPr>
              <a:t>https://icanw.org.au/action/</a:t>
            </a:r>
            <a:r>
              <a:rPr lang="en-AU" sz="3600" dirty="0"/>
              <a:t>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Continue to oppose AUKUS</a:t>
            </a:r>
          </a:p>
          <a:p>
            <a:pPr marL="0" indent="0">
              <a:buNone/>
            </a:pPr>
            <a:r>
              <a:rPr lang="en-AU" dirty="0"/>
              <a:t>Lobby for Australia to be nuclear weapons free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733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A49D-5218-975E-AA41-C3852CF0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But wait, there’s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99074-36F3-72FA-0EA8-EB51B0CB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Rising geopolitical rivalries, unpredictable leaders and a climate stressed world means worsening conflicts.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Recent conflicts - since May 2025:</a:t>
            </a:r>
          </a:p>
          <a:p>
            <a:r>
              <a:rPr lang="en-AU" dirty="0"/>
              <a:t>India and Pakistan traded air strikes</a:t>
            </a:r>
          </a:p>
          <a:p>
            <a:r>
              <a:rPr lang="en-AU" dirty="0"/>
              <a:t>Ukraine drone attack destroyed Russian nuclear capable bombers</a:t>
            </a:r>
          </a:p>
          <a:p>
            <a:r>
              <a:rPr lang="en-AU" dirty="0"/>
              <a:t>Israel bombed Iran’s nuclear facilities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Every day without nuclear war is a lucky day.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138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DD0D-27DB-CBEE-3372-17D671DC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Nuclear Weapons - Current state of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CAE14-1BCD-D3EB-9017-74543197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749287"/>
            <a:ext cx="10757452" cy="4427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About12,300 now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yield is much bigger = 146,605 Hiroshima bombs.</a:t>
            </a:r>
          </a:p>
          <a:p>
            <a:pPr marL="0" indent="0">
              <a:buNone/>
            </a:pPr>
            <a:r>
              <a:rPr lang="en-US" dirty="0"/>
              <a:t>“Low yield” = 30 Kt  i.e. twice the size of Hiroshima bomb.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AU" sz="900" dirty="0" err="1">
                <a:hlinkClick r:id="rId3"/>
              </a:rPr>
              <a:t>Htt</a:t>
            </a:r>
            <a:endParaRPr lang="en-AU" sz="900" dirty="0">
              <a:hlinkClick r:id="rId3"/>
            </a:endParaRPr>
          </a:p>
          <a:p>
            <a:pPr marL="0" indent="0" algn="r">
              <a:buNone/>
            </a:pPr>
            <a:r>
              <a:rPr lang="en-US" sz="1700" b="1" dirty="0"/>
              <a:t>Wargaming Nuclear Deterrence and Its Failures in a U.S.–China Conflict over Taiwan </a:t>
            </a:r>
          </a:p>
          <a:p>
            <a:pPr marL="0" indent="0" algn="r">
              <a:buNone/>
            </a:pPr>
            <a:r>
              <a:rPr lang="en-AU" sz="1700" dirty="0">
                <a:hlinkClick r:id="rId3"/>
              </a:rPr>
              <a:t>https://www.csis.org/analysis/confronting-armageddon</a:t>
            </a:r>
          </a:p>
          <a:p>
            <a:pPr marL="0" indent="0" algn="r">
              <a:buNone/>
            </a:pPr>
            <a:r>
              <a:rPr lang="en-AU" sz="1700" dirty="0">
                <a:hlinkClick r:id="rId3"/>
              </a:rPr>
              <a:t>ps://www.mja.com.au/journal/2025/222/11/ending-nuclear-weapons-they-end-us</a:t>
            </a:r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259482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B821-3CAC-BEF2-2F36-D78AE1C6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Decade long climate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C85AC-C45C-A7AD-385A-050865755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global climate disruption caused by the smoke </a:t>
            </a:r>
          </a:p>
          <a:p>
            <a:pPr marL="0" indent="0">
              <a:buNone/>
            </a:pPr>
            <a:r>
              <a:rPr lang="en-US" dirty="0"/>
              <a:t>pouring from cities ignited by </a:t>
            </a:r>
            <a:r>
              <a:rPr lang="en-US" b="1" dirty="0"/>
              <a:t>just 2% of the current arsenal </a:t>
            </a:r>
          </a:p>
          <a:p>
            <a:pPr marL="0" indent="0">
              <a:buNone/>
            </a:pPr>
            <a:r>
              <a:rPr lang="en-US" dirty="0"/>
              <a:t>could result in over two billion people starving.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987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1">
            <a:extLst>
              <a:ext uri="{FF2B5EF4-FFF2-40B4-BE49-F238E27FC236}">
                <a16:creationId xmlns:a16="http://schemas.microsoft.com/office/drawing/2014/main" id="{56E60B5D-7F95-79E6-5B82-DCB258C37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"/>
            <a:ext cx="10221913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Title 1">
            <a:extLst>
              <a:ext uri="{FF2B5EF4-FFF2-40B4-BE49-F238E27FC236}">
                <a16:creationId xmlns:a16="http://schemas.microsoft.com/office/drawing/2014/main" id="{B71582A3-730C-2ACF-B6FA-94FAF3FED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397500"/>
            <a:ext cx="8229600" cy="1436688"/>
          </a:xfrm>
        </p:spPr>
        <p:txBody>
          <a:bodyPr/>
          <a:lstStyle/>
          <a:p>
            <a:r>
              <a:rPr lang="en-AU" altLang="en-US" sz="2400" dirty="0"/>
              <a:t>- 15 kt explosion Hiroshima: 13 km</a:t>
            </a:r>
            <a:r>
              <a:rPr lang="en-AU" altLang="en-US" sz="2400" baseline="30000" dirty="0"/>
              <a:t>2 </a:t>
            </a:r>
            <a:r>
              <a:rPr lang="en-AU" altLang="en-US" sz="2400" dirty="0"/>
              <a:t>burned</a:t>
            </a:r>
            <a:br>
              <a:rPr lang="en-AU" altLang="en-US" sz="2400" dirty="0"/>
            </a:br>
            <a:r>
              <a:rPr lang="en-AU" altLang="en-US" sz="2400" dirty="0"/>
              <a:t>- 5 Mt explosion on a city: 1600 km</a:t>
            </a:r>
            <a:r>
              <a:rPr lang="en-AU" altLang="en-US" sz="2400" baseline="30000" dirty="0"/>
              <a:t>2</a:t>
            </a:r>
            <a:r>
              <a:rPr lang="en-AU" altLang="en-US" sz="2400" dirty="0"/>
              <a:t> will burn in firestorm; more in a conflagration 				</a:t>
            </a:r>
            <a:r>
              <a:rPr lang="en-AU" altLang="en-US" sz="1600" dirty="0"/>
              <a:t>Slide Tilman Ruff</a:t>
            </a:r>
          </a:p>
        </p:txBody>
      </p:sp>
      <p:sp>
        <p:nvSpPr>
          <p:cNvPr id="175107" name="Content Placeholder 2">
            <a:extLst>
              <a:ext uri="{FF2B5EF4-FFF2-40B4-BE49-F238E27FC236}">
                <a16:creationId xmlns:a16="http://schemas.microsoft.com/office/drawing/2014/main" id="{35557677-00F4-60E6-66AA-5AA40A6F32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9994789" y="5268914"/>
            <a:ext cx="181085" cy="128586"/>
          </a:xfrm>
        </p:spPr>
        <p:txBody>
          <a:bodyPr>
            <a:normAutofit fontScale="25000" lnSpcReduction="20000"/>
          </a:bodyPr>
          <a:lstStyle/>
          <a:p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>
            <a:extLst>
              <a:ext uri="{FF2B5EF4-FFF2-40B4-BE49-F238E27FC236}">
                <a16:creationId xmlns:a16="http://schemas.microsoft.com/office/drawing/2014/main" id="{DBDC6B40-C50E-CC2B-315E-B55AAD8DC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26" y="-89738"/>
            <a:ext cx="8703632" cy="6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0" name="TextBox 6">
            <a:extLst>
              <a:ext uri="{FF2B5EF4-FFF2-40B4-BE49-F238E27FC236}">
                <a16:creationId xmlns:a16="http://schemas.microsoft.com/office/drawing/2014/main" id="{169C6564-E914-CAA5-04B2-B14E48077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020" y="2768601"/>
            <a:ext cx="7981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en-US" sz="3200" b="1">
                <a:solidFill>
                  <a:srgbClr val="FFFF00"/>
                </a:solidFill>
              </a:rPr>
              <a:t>Nuclear Winter</a:t>
            </a:r>
          </a:p>
          <a:p>
            <a:pPr algn="ctr">
              <a:spcAft>
                <a:spcPts val="600"/>
              </a:spcAft>
            </a:pPr>
            <a:r>
              <a:rPr lang="en-US" altLang="en-US" sz="3200">
                <a:solidFill>
                  <a:srgbClr val="C00000"/>
                </a:solidFill>
              </a:rPr>
              <a:t>Cold, dry, dark, and more UV</a:t>
            </a:r>
          </a:p>
          <a:p>
            <a:pPr algn="ctr">
              <a:spcAft>
                <a:spcPts val="600"/>
              </a:spcAft>
            </a:pPr>
            <a:r>
              <a:rPr lang="en-US" altLang="en-US" sz="3200">
                <a:solidFill>
                  <a:srgbClr val="C00000"/>
                </a:solidFill>
              </a:rPr>
              <a:t>Crops dying and global famine</a:t>
            </a:r>
          </a:p>
        </p:txBody>
      </p:sp>
      <p:sp>
        <p:nvSpPr>
          <p:cNvPr id="171011" name="TextBox 8">
            <a:extLst>
              <a:ext uri="{FF2B5EF4-FFF2-40B4-BE49-F238E27FC236}">
                <a16:creationId xmlns:a16="http://schemas.microsoft.com/office/drawing/2014/main" id="{0223863E-5466-A33C-D281-E1C9DEEE5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6519864"/>
            <a:ext cx="3482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600">
                <a:solidFill>
                  <a:srgbClr val="7F7F7F"/>
                </a:solidFill>
              </a:rPr>
              <a:t>© 2009 Scientific American Inc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5269-9A4C-41B6-AEB5-B5B24494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F57AF7-5F97-1FFB-5FF2-359639AC0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31" y="105634"/>
            <a:ext cx="10171914" cy="6199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FACBC4-BD81-D367-A5C6-F42DD25BB351}"/>
              </a:ext>
            </a:extLst>
          </p:cNvPr>
          <p:cNvSpPr txBox="1"/>
          <p:nvPr/>
        </p:nvSpPr>
        <p:spPr>
          <a:xfrm>
            <a:off x="2274073" y="6429200"/>
            <a:ext cx="84498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Bulletin of the Atomic Scientists’ Nuclear Notebook (</a:t>
            </a:r>
            <a:r>
              <a:rPr lang="en-AU" sz="9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go.nature.com/4JQYHWT</a:t>
            </a:r>
            <a:r>
              <a:rPr lang="en-AU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91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9BE-F456-3158-23C5-0AFC222B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Outside US &amp;UK arsenals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29C5A-CA8E-DD5F-D3AE-5C958FC5A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20FE5-3333-A66C-9049-B7E6C90A8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11" y="1496847"/>
            <a:ext cx="10714079" cy="4835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E580B-AEE0-0B40-1A8B-98ABA244EF55}"/>
              </a:ext>
            </a:extLst>
          </p:cNvPr>
          <p:cNvSpPr txBox="1"/>
          <p:nvPr/>
        </p:nvSpPr>
        <p:spPr>
          <a:xfrm>
            <a:off x="2274073" y="6429200"/>
            <a:ext cx="84498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Bulletin of the Atomic Scientists’ Nuclear Notebook (</a:t>
            </a:r>
            <a:r>
              <a:rPr lang="en-AU" sz="9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go.nature.com/4JQYHWT</a:t>
            </a:r>
            <a:r>
              <a:rPr lang="en-AU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0032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1867</Words>
  <Application>Microsoft Office PowerPoint</Application>
  <PresentationFormat>Widescreen</PresentationFormat>
  <Paragraphs>177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Nuclear Weapons Think global – act local</vt:lpstr>
      <vt:lpstr>Why worry?</vt:lpstr>
      <vt:lpstr>But wait, there’s more</vt:lpstr>
      <vt:lpstr>Nuclear Weapons - Current state of play</vt:lpstr>
      <vt:lpstr>Decade long climate impacts</vt:lpstr>
      <vt:lpstr>- 15 kt explosion Hiroshima: 13 km2 burned - 5 Mt explosion on a city: 1600 km2 will burn in firestorm; more in a conflagration     Slide Tilman Ruff</vt:lpstr>
      <vt:lpstr>PowerPoint Presentation</vt:lpstr>
      <vt:lpstr>PowerPoint Presentation</vt:lpstr>
      <vt:lpstr>Outside US &amp;UK arsenals</vt:lpstr>
      <vt:lpstr>A worldwide nuclear arms race is underway. </vt:lpstr>
      <vt:lpstr>Heading in the wrong direction</vt:lpstr>
      <vt:lpstr>What is unrealistic?</vt:lpstr>
      <vt:lpstr>After World War II, a global movement arose  </vt:lpstr>
      <vt:lpstr>Working for a nuclear weapons free future</vt:lpstr>
      <vt:lpstr>What can we do ?</vt:lpstr>
      <vt:lpstr>PowerPoint Presentation</vt:lpstr>
      <vt:lpstr>Is your local council on board?</vt:lpstr>
      <vt:lpstr>Are you funding nuclear weapons companies with your Super?</vt:lpstr>
      <vt:lpstr>Keeping Australia Nuclear Weapons Free</vt:lpstr>
      <vt:lpstr>And of course</vt:lpstr>
      <vt:lpstr>Nuclear war and Pine Gap </vt:lpstr>
      <vt:lpstr>So- a few actions to chose from…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Margaret Beavis</dc:creator>
  <cp:lastModifiedBy>Margaret Beavis</cp:lastModifiedBy>
  <cp:revision>9</cp:revision>
  <dcterms:created xsi:type="dcterms:W3CDTF">2025-08-15T23:05:29Z</dcterms:created>
  <dcterms:modified xsi:type="dcterms:W3CDTF">2025-08-18T08:22:56Z</dcterms:modified>
</cp:coreProperties>
</file>