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66908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iWoaK8mWEblyjORSEUXSDz/NoG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889938"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bc.com/news/world-us-canada-46561520"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publications.parliament.uk/pa/ld201719/ldselect/ldintrel/290/29002.htm" TargetMode="External"/><Relationship Id="rId4" Type="http://schemas.openxmlformats.org/officeDocument/2006/relationships/hyperlink" Target="https://www.nytimes.com/2019/02/13/us/politics/yemen-war-saudi-arabia.html?login=email&amp;auth=login-emai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jbh.ministers.treasury.gov.au/transcript/143-201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heconversation.com/australia-needs-to-reboot-affordable-housing-funding-not-scrap-it-7286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va.gov.au/health-and-wellbeing/research-and-development/health-studies/mental-health-prevalence-re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66909" y="4715153"/>
            <a:ext cx="533527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a:t>Very powerful marketing </a:t>
            </a:r>
            <a:endParaRPr/>
          </a:p>
          <a:p>
            <a:pPr marL="0" marR="0" lvl="0" indent="0" algn="l" rtl="0">
              <a:lnSpc>
                <a:spcPct val="100000"/>
              </a:lnSpc>
              <a:spcBef>
                <a:spcPts val="0"/>
              </a:spcBef>
              <a:spcAft>
                <a:spcPts val="0"/>
              </a:spcAft>
              <a:buClr>
                <a:schemeClr val="dk1"/>
              </a:buClr>
              <a:buSzPts val="1200"/>
              <a:buFont typeface="Calibri"/>
              <a:buNone/>
            </a:pPr>
            <a:r>
              <a:rPr lang="en-AU"/>
              <a:t>LM many years saying LM national interst same as US natioanl interest  Now Conflating Australia Expansion of defence spending leading to expansion of US industries</a:t>
            </a:r>
            <a:endParaRPr/>
          </a:p>
          <a:p>
            <a:pPr marL="0" lvl="0" indent="0" algn="l" rtl="0">
              <a:spcBef>
                <a:spcPts val="0"/>
              </a:spcBef>
              <a:spcAft>
                <a:spcPts val="0"/>
              </a:spcAft>
              <a:buNone/>
            </a:pPr>
            <a:endParaRPr/>
          </a:p>
        </p:txBody>
      </p:sp>
      <p:sp>
        <p:nvSpPr>
          <p:cNvPr id="167" name="Google Shape;167;p10: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Major supplier and manufctirer of nuclear weapons- now banned at UN  </a:t>
            </a:r>
            <a:endParaRPr/>
          </a:p>
          <a:p>
            <a:pPr marL="0" lvl="0" indent="0" algn="l" rtl="0">
              <a:spcBef>
                <a:spcPts val="0"/>
              </a:spcBef>
              <a:spcAft>
                <a:spcPts val="0"/>
              </a:spcAft>
              <a:buNone/>
            </a:pPr>
            <a:r>
              <a:rPr lang="en-AU"/>
              <a:t>Ongoing campaign- find it with url here or go to our website and look under camapaigns</a:t>
            </a:r>
            <a:endParaRPr/>
          </a:p>
          <a:p>
            <a:pPr marL="0" lvl="0" indent="0" algn="l" rtl="0">
              <a:spcBef>
                <a:spcPts val="0"/>
              </a:spcBef>
              <a:spcAft>
                <a:spcPts val="0"/>
              </a:spcAft>
              <a:buNone/>
            </a:pPr>
            <a:r>
              <a:rPr lang="en-AU"/>
              <a:t>Met with many senior academics</a:t>
            </a:r>
            <a:endParaRPr/>
          </a:p>
          <a:p>
            <a:pPr marL="0" lvl="0" indent="0" algn="l" rtl="0">
              <a:spcBef>
                <a:spcPts val="0"/>
              </a:spcBef>
              <a:spcAft>
                <a:spcPts val="0"/>
              </a:spcAft>
              <a:buNone/>
            </a:pPr>
            <a:r>
              <a:rPr lang="en-AU"/>
              <a:t>Incl chancellor</a:t>
            </a:r>
            <a:endParaRPr/>
          </a:p>
          <a:p>
            <a:pPr marL="0" lvl="0" indent="0" algn="l" rtl="0">
              <a:spcBef>
                <a:spcPts val="0"/>
              </a:spcBef>
              <a:spcAft>
                <a:spcPts val="0"/>
              </a:spcAft>
              <a:buNone/>
            </a:pPr>
            <a:r>
              <a:rPr lang="en-AU"/>
              <a:t> and dean of medicine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3" name="Google Shape;173;p11: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Slow plane designed to be part of Joint strikes- US senior air force acknowledge needs F-22 raptors to protect it</a:t>
            </a:r>
            <a:endParaRPr/>
          </a:p>
          <a:p>
            <a:pPr marL="0" lvl="0" indent="0" algn="l" rtl="0">
              <a:spcBef>
                <a:spcPts val="0"/>
              </a:spcBef>
              <a:spcAft>
                <a:spcPts val="0"/>
              </a:spcAft>
              <a:buNone/>
            </a:pPr>
            <a:r>
              <a:rPr lang="en-AU"/>
              <a:t>Us will not sell F22 to anyone.</a:t>
            </a:r>
            <a:endParaRPr/>
          </a:p>
          <a:p>
            <a:pPr marL="0" lvl="0" indent="0" algn="l" rtl="0">
              <a:spcBef>
                <a:spcPts val="0"/>
              </a:spcBef>
              <a:spcAft>
                <a:spcPts val="0"/>
              </a:spcAft>
              <a:buNone/>
            </a:pPr>
            <a:r>
              <a:rPr lang="en-AU"/>
              <a:t>Lemon- poor technology, many many problems technically  delayes budget and time blowouts </a:t>
            </a:r>
            <a:endParaRPr/>
          </a:p>
          <a:p>
            <a:pPr marL="0" lvl="0" indent="0" algn="l" rtl="0">
              <a:spcBef>
                <a:spcPts val="0"/>
              </a:spcBef>
              <a:spcAft>
                <a:spcPts val="0"/>
              </a:spcAft>
              <a:buClr>
                <a:srgbClr val="00B0F0"/>
              </a:buClr>
              <a:buSzPts val="1200"/>
              <a:buFont typeface="Calibri"/>
              <a:buNone/>
            </a:pPr>
            <a:r>
              <a:rPr lang="en-AU">
                <a:solidFill>
                  <a:srgbClr val="00B0F0"/>
                </a:solidFill>
              </a:rPr>
              <a:t>F-35 Joint Strike Fighter planes</a:t>
            </a:r>
            <a:endParaRPr/>
          </a:p>
          <a:p>
            <a:pPr marL="0" lvl="0" indent="0" algn="l" rtl="0">
              <a:spcBef>
                <a:spcPts val="0"/>
              </a:spcBef>
              <a:spcAft>
                <a:spcPts val="0"/>
              </a:spcAft>
              <a:buNone/>
            </a:pPr>
            <a:r>
              <a:rPr lang="en-AU">
                <a:solidFill>
                  <a:srgbClr val="00B0F0"/>
                </a:solidFill>
              </a:rPr>
              <a:t>Cost blowouts</a:t>
            </a:r>
            <a:endParaRPr/>
          </a:p>
          <a:p>
            <a:pPr marL="0" lvl="0" indent="0" algn="l" rtl="0">
              <a:spcBef>
                <a:spcPts val="0"/>
              </a:spcBef>
              <a:spcAft>
                <a:spcPts val="0"/>
              </a:spcAft>
              <a:buNone/>
            </a:pPr>
            <a:r>
              <a:rPr lang="en-AU">
                <a:solidFill>
                  <a:srgbClr val="00B0F0"/>
                </a:solidFill>
              </a:rPr>
              <a:t>Massive delays</a:t>
            </a:r>
            <a:endParaRPr/>
          </a:p>
          <a:p>
            <a:pPr marL="0" lvl="0" indent="0" algn="l" rtl="0">
              <a:spcBef>
                <a:spcPts val="0"/>
              </a:spcBef>
              <a:spcAft>
                <a:spcPts val="0"/>
              </a:spcAft>
              <a:buNone/>
            </a:pPr>
            <a:r>
              <a:rPr lang="en-AU">
                <a:solidFill>
                  <a:srgbClr val="00B0F0"/>
                </a:solidFill>
              </a:rPr>
              <a:t>Capability- major technical deficiencies</a:t>
            </a:r>
            <a:endParaRPr/>
          </a:p>
          <a:p>
            <a:pPr marL="0" lvl="0" indent="0" algn="l" rtl="0">
              <a:spcBef>
                <a:spcPts val="0"/>
              </a:spcBef>
              <a:spcAft>
                <a:spcPts val="0"/>
              </a:spcAft>
              <a:buNone/>
            </a:pPr>
            <a:r>
              <a:rPr lang="en-AU">
                <a:solidFill>
                  <a:srgbClr val="00B0F0"/>
                </a:solidFill>
              </a:rPr>
              <a:t>Obsolescence</a:t>
            </a:r>
            <a:endParaRPr/>
          </a:p>
          <a:p>
            <a:pPr marL="0" lvl="0" indent="0" algn="l" rtl="0">
              <a:spcBef>
                <a:spcPts val="0"/>
              </a:spcBef>
              <a:spcAft>
                <a:spcPts val="0"/>
              </a:spcAft>
              <a:buNone/>
            </a:pPr>
            <a:endParaRPr>
              <a:solidFill>
                <a:srgbClr val="00B0F0"/>
              </a:solidFill>
            </a:endParaRPr>
          </a:p>
          <a:p>
            <a:pPr marL="0" lvl="0" indent="0" algn="l" rtl="0">
              <a:spcBef>
                <a:spcPts val="0"/>
              </a:spcBef>
              <a:spcAft>
                <a:spcPts val="0"/>
              </a:spcAft>
              <a:buNone/>
            </a:pPr>
            <a:r>
              <a:rPr lang="en-AU">
                <a:solidFill>
                  <a:srgbClr val="00B0F0"/>
                </a:solidFill>
              </a:rPr>
              <a:t>Suitability- largely unsuited to defence</a:t>
            </a:r>
            <a:endParaRPr/>
          </a:p>
          <a:p>
            <a:pPr marL="0" lvl="0" indent="0" algn="l" rtl="0">
              <a:spcBef>
                <a:spcPts val="0"/>
              </a:spcBef>
              <a:spcAft>
                <a:spcPts val="0"/>
              </a:spcAft>
              <a:buNone/>
            </a:pPr>
            <a:r>
              <a:rPr lang="en-AU">
                <a:solidFill>
                  <a:srgbClr val="00B0F0"/>
                </a:solidFill>
              </a:rPr>
              <a:t>Dependent on other aircraft - locks in US</a:t>
            </a:r>
            <a:endParaRPr/>
          </a:p>
          <a:p>
            <a:pPr marL="0" lvl="0" indent="0" algn="l" rtl="0">
              <a:spcBef>
                <a:spcPts val="0"/>
              </a:spcBef>
              <a:spcAft>
                <a:spcPts val="0"/>
              </a:spcAft>
              <a:buClr>
                <a:srgbClr val="00B0F0"/>
              </a:buClr>
              <a:buSzPts val="1200"/>
              <a:buFont typeface="Calibri"/>
              <a:buNone/>
            </a:pPr>
            <a:r>
              <a:rPr lang="en-AU">
                <a:solidFill>
                  <a:srgbClr val="00B0F0"/>
                </a:solidFill>
              </a:rPr>
              <a:t>Submarines</a:t>
            </a:r>
            <a:endParaRPr/>
          </a:p>
          <a:p>
            <a:pPr marL="0" lvl="0" indent="0" algn="l" rtl="0">
              <a:spcBef>
                <a:spcPts val="0"/>
              </a:spcBef>
              <a:spcAft>
                <a:spcPts val="0"/>
              </a:spcAft>
              <a:buNone/>
            </a:pPr>
            <a:r>
              <a:rPr lang="en-AU">
                <a:solidFill>
                  <a:srgbClr val="00B0F0"/>
                </a:solidFill>
              </a:rPr>
              <a:t>political choices – Japanese Sub more suitable but less jobs?</a:t>
            </a:r>
            <a:endParaRPr/>
          </a:p>
          <a:p>
            <a:pPr marL="0" lvl="0" indent="0" algn="l" rtl="0">
              <a:spcBef>
                <a:spcPts val="0"/>
              </a:spcBef>
              <a:spcAft>
                <a:spcPts val="0"/>
              </a:spcAft>
              <a:buNone/>
            </a:pPr>
            <a:r>
              <a:rPr lang="en-AU">
                <a:solidFill>
                  <a:srgbClr val="00B0F0"/>
                </a:solidFill>
              </a:rPr>
              <a:t>number, </a:t>
            </a:r>
            <a:endParaRPr/>
          </a:p>
          <a:p>
            <a:pPr marL="0" lvl="0" indent="0" algn="l" rtl="0">
              <a:spcBef>
                <a:spcPts val="0"/>
              </a:spcBef>
              <a:spcAft>
                <a:spcPts val="0"/>
              </a:spcAft>
              <a:buNone/>
            </a:pPr>
            <a:r>
              <a:rPr lang="en-AU">
                <a:solidFill>
                  <a:srgbClr val="00B0F0"/>
                </a:solidFill>
              </a:rPr>
              <a:t>cost, </a:t>
            </a:r>
            <a:endParaRPr/>
          </a:p>
          <a:p>
            <a:pPr marL="0" lvl="0" indent="0" algn="l" rtl="0">
              <a:spcBef>
                <a:spcPts val="0"/>
              </a:spcBef>
              <a:spcAft>
                <a:spcPts val="0"/>
              </a:spcAft>
              <a:buNone/>
            </a:pPr>
            <a:r>
              <a:rPr lang="en-AU">
                <a:solidFill>
                  <a:srgbClr val="00B0F0"/>
                </a:solidFill>
              </a:rPr>
              <a:t>Obsolescence Drones faster cheaper samrter with AI and sattellite guidance</a:t>
            </a:r>
            <a:endParaRPr/>
          </a:p>
          <a:p>
            <a:pPr marL="0" lvl="0" indent="0" algn="l" rtl="0">
              <a:spcBef>
                <a:spcPts val="0"/>
              </a:spcBef>
              <a:spcAft>
                <a:spcPts val="0"/>
              </a:spcAft>
              <a:buNone/>
            </a:pPr>
            <a:r>
              <a:rPr lang="en-AU">
                <a:solidFill>
                  <a:srgbClr val="00B0F0"/>
                </a:solidFill>
              </a:rPr>
              <a:t>First off assemlbly line early to mid 2030s, last late 20 40s deploy till 2070 -ridiculous</a:t>
            </a:r>
            <a:endParaRPr>
              <a:solidFill>
                <a:srgbClr val="00B0F0"/>
              </a:solidFill>
            </a:endParaRPr>
          </a:p>
          <a:p>
            <a:pPr marL="0" lvl="0" indent="0" algn="l" rtl="0">
              <a:spcBef>
                <a:spcPts val="0"/>
              </a:spcBef>
              <a:spcAft>
                <a:spcPts val="0"/>
              </a:spcAft>
              <a:buNone/>
            </a:pPr>
            <a:endParaRPr>
              <a:solidFill>
                <a:srgbClr val="00B0F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0" name="Google Shape;180;p12: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a:t>Christopher Pyne in his time has made 5 government funded trips to Saudia Arabia and UAE- hailed as huge success with millions of dollars in contracts </a:t>
            </a:r>
            <a:endParaRPr/>
          </a:p>
          <a:p>
            <a:pPr marL="0" lvl="0" indent="0" algn="l" rtl="0">
              <a:spcBef>
                <a:spcPts val="0"/>
              </a:spcBef>
              <a:spcAft>
                <a:spcPts val="0"/>
              </a:spcAft>
              <a:buNone/>
            </a:pPr>
            <a:endParaRPr/>
          </a:p>
          <a:p>
            <a:pPr marL="0" lvl="0" indent="0" algn="l" rtl="0">
              <a:spcBef>
                <a:spcPts val="0"/>
              </a:spcBef>
              <a:spcAft>
                <a:spcPts val="0"/>
              </a:spcAft>
              <a:buNone/>
            </a:pPr>
            <a:r>
              <a:rPr lang="en-AU"/>
              <a:t>Revolting that an unstable region becomes a marketing opportunity.</a:t>
            </a:r>
            <a:endParaRPr/>
          </a:p>
        </p:txBody>
      </p:sp>
      <p:sp>
        <p:nvSpPr>
          <p:cNvPr id="187" name="Google Shape;187;p13: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Nearly four years since the brutal conflict in Yemen escalated, 14 million people are at risk of famine. That number has increased dramatically since the Saudi-led coalition imposed a blockade on Yemen in November 2017. We are horrified that as many as 85,000 children may have died because of extreme hunger since the war began. For every child killed by bombs and bullets, dozens are starving to death—and it’s entirely preventable.</a:t>
            </a:r>
            <a:endParaRPr/>
          </a:p>
          <a:p>
            <a:pPr marL="0" lvl="0" indent="0" algn="l" rtl="0">
              <a:spcBef>
                <a:spcPts val="0"/>
              </a:spcBef>
              <a:spcAft>
                <a:spcPts val="0"/>
              </a:spcAft>
              <a:buNone/>
            </a:pPr>
            <a:endParaRPr/>
          </a:p>
          <a:p>
            <a:pPr marL="0" lvl="0" indent="0" algn="l" rtl="0">
              <a:spcBef>
                <a:spcPts val="0"/>
              </a:spcBef>
              <a:spcAft>
                <a:spcPts val="0"/>
              </a:spcAft>
              <a:buNone/>
            </a:pPr>
            <a:r>
              <a:rPr lang="en-AU"/>
              <a:t>Australia supplies military exports to both Saudi Arabia and UAE</a:t>
            </a:r>
            <a:endParaRPr/>
          </a:p>
          <a:p>
            <a:pPr marL="0" lvl="0" indent="0" algn="l" rtl="0">
              <a:spcBef>
                <a:spcPts val="0"/>
              </a:spcBef>
              <a:spcAft>
                <a:spcPts val="0"/>
              </a:spcAft>
              <a:buNone/>
            </a:pPr>
            <a:r>
              <a:rPr lang="en-AU"/>
              <a:t>Plans to expand this arms trade.</a:t>
            </a:r>
            <a:endParaRPr/>
          </a:p>
          <a:p>
            <a:pPr marL="0" lvl="0" indent="0" algn="l" rtl="0">
              <a:spcBef>
                <a:spcPts val="0"/>
              </a:spcBef>
              <a:spcAft>
                <a:spcPts val="0"/>
              </a:spcAft>
              <a:buNone/>
            </a:pPr>
            <a:endParaRPr/>
          </a:p>
          <a:p>
            <a:pPr marL="0" lvl="0" indent="0" algn="l" rtl="0">
              <a:spcBef>
                <a:spcPts val="0"/>
              </a:spcBef>
              <a:spcAft>
                <a:spcPts val="0"/>
              </a:spcAft>
              <a:buNone/>
            </a:pPr>
            <a:r>
              <a:rPr lang="en-AU"/>
              <a:t>Dozens of Saudi Arabia-led Coalition airstrikes have disproportionately and indiscriminately killed civilians, including children, and targeted hospitals, school buses and markets.</a:t>
            </a:r>
            <a:endParaRPr/>
          </a:p>
          <a:p>
            <a:pPr marL="0" lvl="0" indent="0" algn="l" rtl="0">
              <a:spcBef>
                <a:spcPts val="0"/>
              </a:spcBef>
              <a:spcAft>
                <a:spcPts val="0"/>
              </a:spcAft>
              <a:buNone/>
            </a:pPr>
            <a:endParaRPr/>
          </a:p>
        </p:txBody>
      </p:sp>
      <p:sp>
        <p:nvSpPr>
          <p:cNvPr id="194" name="Google Shape;194;p14: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a:t>Supplying arms to countries that are killing civilians, including children, is simply indefensible. in conducting airstrikes by ensuring that civilians and civilian objects are not targeted.</a:t>
            </a:r>
            <a:endParaRPr/>
          </a:p>
          <a:p>
            <a:pPr marL="0" lvl="0" indent="0" algn="l" rtl="0">
              <a:spcBef>
                <a:spcPts val="0"/>
              </a:spcBef>
              <a:spcAft>
                <a:spcPts val="0"/>
              </a:spcAft>
              <a:buNone/>
            </a:pPr>
            <a:r>
              <a:rPr lang="en-AU"/>
              <a:t>Uk house of lords UNLAWFUL US condemnation </a:t>
            </a:r>
            <a:endParaRPr/>
          </a:p>
          <a:p>
            <a:pPr marL="0" lvl="0" indent="0" algn="l" rtl="0">
              <a:spcBef>
                <a:spcPts val="0"/>
              </a:spcBef>
              <a:spcAft>
                <a:spcPts val="0"/>
              </a:spcAft>
              <a:buNone/>
            </a:pPr>
            <a:r>
              <a:rPr lang="en-AU"/>
              <a:t>In December, the US Senate </a:t>
            </a:r>
            <a:r>
              <a:rPr lang="en-AU" u="sng">
                <a:solidFill>
                  <a:schemeClr val="hlink"/>
                </a:solidFill>
                <a:hlinkClick r:id="rId3"/>
              </a:rPr>
              <a:t>voted to withdraw military aid</a:t>
            </a:r>
            <a:r>
              <a:rPr lang="en-AU"/>
              <a:t> for Saudi Arabia’s war in Yemen. It was thought unlikely that the House of Representatives would follow suit, but following the change to a Democratic majority, the House </a:t>
            </a:r>
            <a:r>
              <a:rPr lang="en-AU" u="sng">
                <a:solidFill>
                  <a:schemeClr val="hlink"/>
                </a:solidFill>
                <a:hlinkClick r:id="rId4"/>
              </a:rPr>
              <a:t>passed such a resolution</a:t>
            </a:r>
            <a:r>
              <a:rPr lang="en-AU"/>
              <a:t> by 248 to 177 votes.</a:t>
            </a:r>
            <a:endParaRPr/>
          </a:p>
          <a:p>
            <a:pPr marL="0" lvl="0" indent="0" algn="l" rtl="0">
              <a:spcBef>
                <a:spcPts val="0"/>
              </a:spcBef>
              <a:spcAft>
                <a:spcPts val="0"/>
              </a:spcAft>
              <a:buNone/>
            </a:pPr>
            <a:r>
              <a:rPr lang="en-AU"/>
              <a:t>UK House of Lords’ International Relations Committee unanimously </a:t>
            </a:r>
            <a:r>
              <a:rPr lang="en-AU" u="sng">
                <a:solidFill>
                  <a:schemeClr val="hlink"/>
                </a:solidFill>
                <a:hlinkClick r:id="rId5"/>
              </a:rPr>
              <a:t>reported</a:t>
            </a:r>
            <a:r>
              <a:rPr lang="en-AU"/>
              <a:t> that the government is breaking the law by issuing export licenses and selling munitions to Saudi Arabia that “are highly likely to be the cause of significant civilian casualties in Yemen”. High court appeal to come</a:t>
            </a:r>
            <a:endParaRPr/>
          </a:p>
          <a:p>
            <a:pPr marL="0" lvl="0" indent="0" algn="l" rtl="0">
              <a:spcBef>
                <a:spcPts val="0"/>
              </a:spcBef>
              <a:spcAft>
                <a:spcPts val="0"/>
              </a:spcAft>
              <a:buNone/>
            </a:pPr>
            <a:r>
              <a:rPr lang="en-AU"/>
              <a:t>Killing of Jamal Khashoggi illustrated globally the ruthlessness of the Saudi  govt</a:t>
            </a:r>
            <a:endParaRPr/>
          </a:p>
          <a:p>
            <a:pPr marL="0" lvl="0" indent="0" algn="l" rtl="0">
              <a:spcBef>
                <a:spcPts val="0"/>
              </a:spcBef>
              <a:spcAft>
                <a:spcPts val="0"/>
              </a:spcAft>
              <a:buNone/>
            </a:pPr>
            <a:r>
              <a:rPr lang="en-AU"/>
              <a:t>US started more wars than any othe rcountry since 1945 </a:t>
            </a:r>
            <a:endParaRPr/>
          </a:p>
          <a:p>
            <a:pPr marL="0" lvl="0" indent="0" algn="l" rtl="0">
              <a:spcBef>
                <a:spcPts val="0"/>
              </a:spcBef>
              <a:spcAft>
                <a:spcPts val="0"/>
              </a:spcAft>
              <a:buNone/>
            </a:pPr>
            <a:r>
              <a:rPr lang="en-AU"/>
              <a:t>US spend now $650 Billion gone up $100 billion under Trump- more than next 7 countries put together(almost as much as 8) (China, Saudi, India, France, Russia, Britain,Germany, Japan) = 60 % of discretionary budget (= once interets and entitle ment payments like pensions dedcuted)</a:t>
            </a:r>
            <a:endParaRPr/>
          </a:p>
        </p:txBody>
      </p:sp>
      <p:sp>
        <p:nvSpPr>
          <p:cNvPr id="202" name="Google Shape;202;p15: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6: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Australia 4</a:t>
            </a:r>
            <a:r>
              <a:rPr lang="en-AU" baseline="30000"/>
              <a:t>th</a:t>
            </a:r>
            <a:r>
              <a:rPr lang="en-AU"/>
              <a:t> highest weapons importer in the 2018 year </a:t>
            </a:r>
            <a:endParaRPr/>
          </a:p>
          <a:p>
            <a:pPr marL="0" lvl="0" indent="0" algn="l" rtl="0">
              <a:spcBef>
                <a:spcPts val="0"/>
              </a:spcBef>
              <a:spcAft>
                <a:spcPts val="0"/>
              </a:spcAft>
              <a:buNone/>
            </a:pPr>
            <a:r>
              <a:rPr lang="en-AU"/>
              <a:t>Risk of starting regionall arms race </a:t>
            </a:r>
            <a:endParaRPr/>
          </a:p>
        </p:txBody>
      </p:sp>
      <p:sp>
        <p:nvSpPr>
          <p:cNvPr id="209" name="Google Shape;209;p16: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a:solidFill>
                  <a:schemeClr val="dk1"/>
                </a:solidFill>
                <a:latin typeface="Calibri"/>
                <a:ea typeface="Calibri"/>
                <a:cs typeface="Calibri"/>
                <a:sym typeface="Calibri"/>
              </a:rPr>
              <a:t>Each “smart” bomb we drop is worth between A$70,000 – A$650,000. </a:t>
            </a:r>
            <a:endParaRPr/>
          </a:p>
          <a:p>
            <a:pPr marL="0" marR="0" lvl="0" indent="0" algn="l" rtl="0">
              <a:lnSpc>
                <a:spcPct val="100000"/>
              </a:lnSpc>
              <a:spcBef>
                <a:spcPts val="0"/>
              </a:spcBef>
              <a:spcAft>
                <a:spcPts val="0"/>
              </a:spcAft>
              <a:buClr>
                <a:schemeClr val="dk1"/>
              </a:buClr>
              <a:buSzPts val="1200"/>
              <a:buFont typeface="Calibri"/>
              <a:buNone/>
            </a:pPr>
            <a:r>
              <a:rPr lang="en-AU"/>
              <a:t>Future Submarines Program (FSP) aims to build 12 submarines at a cost of what could be more than $36 billion (up to 50 billion), taking the Australian Strategic Policy Institute's estimate of each sub costing up to $3.04 billion</a:t>
            </a:r>
            <a:endParaRPr sz="120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u="none" strike="noStrike">
                <a:solidFill>
                  <a:schemeClr val="dk1"/>
                </a:solidFill>
                <a:latin typeface="Calibri"/>
                <a:ea typeface="Calibri"/>
                <a:cs typeface="Calibri"/>
                <a:sym typeface="Calibri"/>
              </a:rPr>
              <a:t>First will be commissioned 2030s , last of them late 2040s still operating in 2070 ???</a:t>
            </a:r>
            <a:br>
              <a:rPr lang="en-AU" sz="1200" u="none" strike="noStrike">
                <a:solidFill>
                  <a:schemeClr val="dk1"/>
                </a:solidFill>
                <a:latin typeface="Calibri"/>
                <a:ea typeface="Calibri"/>
                <a:cs typeface="Calibri"/>
                <a:sym typeface="Calibri"/>
              </a:rPr>
            </a:br>
            <a:br>
              <a:rPr lang="en-AU" sz="1200" u="none" strike="noStrike">
                <a:solidFill>
                  <a:schemeClr val="dk1"/>
                </a:solidFill>
                <a:latin typeface="Calibri"/>
                <a:ea typeface="Calibri"/>
                <a:cs typeface="Calibri"/>
                <a:sym typeface="Calibri"/>
              </a:rPr>
            </a:br>
            <a:endParaRPr sz="120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16" name="Google Shape;216;p17: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8: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Risk of a regioanl arms race, Oz 4</a:t>
            </a:r>
            <a:r>
              <a:rPr lang="en-AU" baseline="30000"/>
              <a:t>th</a:t>
            </a:r>
            <a:r>
              <a:rPr lang="en-AU"/>
              <a:t> largest weapons importer</a:t>
            </a:r>
            <a:endParaRPr/>
          </a:p>
        </p:txBody>
      </p:sp>
      <p:sp>
        <p:nvSpPr>
          <p:cNvPr id="223" name="Google Shape;223;p18: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666909" y="4715153"/>
            <a:ext cx="533527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666909" y="4715153"/>
            <a:ext cx="533527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a:solidFill>
                  <a:schemeClr val="dk1"/>
                </a:solidFill>
                <a:latin typeface="Calibri"/>
                <a:ea typeface="Calibri"/>
                <a:cs typeface="Calibri"/>
                <a:sym typeface="Calibri"/>
              </a:rPr>
              <a:t>Unicef has said cuts in Australian aid mean that a hugely successful  program in Africa, helping 750,000  people access water, sanitation and  vaccination, is now off the table.</a:t>
            </a:r>
            <a:endParaRPr/>
          </a:p>
          <a:p>
            <a:pPr marL="0" lvl="0" indent="0" algn="l" rtl="0">
              <a:spcBef>
                <a:spcPts val="0"/>
              </a:spcBef>
              <a:spcAft>
                <a:spcPts val="0"/>
              </a:spcAft>
              <a:buNone/>
            </a:pPr>
            <a:r>
              <a:rPr lang="en-AU" sz="1200">
                <a:solidFill>
                  <a:schemeClr val="dk1"/>
                </a:solidFill>
                <a:latin typeface="Calibri"/>
                <a:ea typeface="Calibri"/>
                <a:cs typeface="Calibri"/>
                <a:sym typeface="Calibri"/>
              </a:rPr>
              <a:t> Gordaon Brown in midst of Uk austerity- we will not make cuts on the back of the world’s poorest 0.7% legislated in perpetuity</a:t>
            </a:r>
            <a:endParaRPr/>
          </a:p>
          <a:p>
            <a:pPr marL="0" lvl="0" indent="0" algn="l" rtl="0">
              <a:spcBef>
                <a:spcPts val="0"/>
              </a:spcBef>
              <a:spcAft>
                <a:spcPts val="0"/>
              </a:spcAft>
              <a:buNone/>
            </a:pPr>
            <a:r>
              <a:rPr lang="en-AU" sz="1200">
                <a:solidFill>
                  <a:schemeClr val="dk1"/>
                </a:solidFill>
                <a:latin typeface="Calibri"/>
                <a:ea typeface="Calibri"/>
                <a:cs typeface="Calibri"/>
                <a:sym typeface="Calibri"/>
              </a:rPr>
              <a:t> cf 0.21% GNI</a:t>
            </a:r>
            <a:endParaRPr/>
          </a:p>
        </p:txBody>
      </p:sp>
      <p:sp>
        <p:nvSpPr>
          <p:cNvPr id="244" name="Google Shape;244;p21: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2: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a:solidFill>
                  <a:schemeClr val="dk1"/>
                </a:solidFill>
                <a:latin typeface="Calibri"/>
                <a:ea typeface="Calibri"/>
                <a:cs typeface="Calibri"/>
                <a:sym typeface="Calibri"/>
              </a:rPr>
              <a:t>UK 0.7% GNI legislated (OECD target) even while austerity elsewhere- not cutting funding for the world's poorest  cf Tony Abbott cuts to fund Oz Infrastructure</a:t>
            </a:r>
            <a:endParaRPr/>
          </a:p>
          <a:p>
            <a:pPr marL="0" lvl="0" indent="0" algn="l" rtl="0">
              <a:spcBef>
                <a:spcPts val="0"/>
              </a:spcBef>
              <a:spcAft>
                <a:spcPts val="0"/>
              </a:spcAft>
              <a:buNone/>
            </a:pPr>
            <a:r>
              <a:rPr lang="en-AU" sz="1200">
                <a:solidFill>
                  <a:schemeClr val="dk1"/>
                </a:solidFill>
                <a:latin typeface="Calibri"/>
                <a:ea typeface="Calibri"/>
                <a:cs typeface="Calibri"/>
                <a:sym typeface="Calibri"/>
              </a:rPr>
              <a:t>Paris $1 billion over next 5 years is to come from existing foreign aid budget </a:t>
            </a:r>
            <a:endParaRPr/>
          </a:p>
          <a:p>
            <a:pPr marL="0" lvl="0" indent="0" algn="l" rtl="0">
              <a:spcBef>
                <a:spcPts val="0"/>
              </a:spcBef>
              <a:spcAft>
                <a:spcPts val="0"/>
              </a:spcAft>
              <a:buNone/>
            </a:pPr>
            <a:r>
              <a:rPr lang="en-AU"/>
              <a:t>In 2014  Australian Treasurer Joe Hockey </a:t>
            </a:r>
            <a:r>
              <a:rPr lang="en-AU" u="sng">
                <a:solidFill>
                  <a:schemeClr val="hlink"/>
                </a:solidFill>
                <a:hlinkClick r:id="rId3"/>
              </a:rPr>
              <a:t>said</a:t>
            </a:r>
            <a:r>
              <a:rPr lang="en-AU"/>
              <a:t> that savings of $3.7 billion in the foreign aid program over the next four years would offset new commitments in Defence and national security. </a:t>
            </a:r>
            <a:endParaRPr/>
          </a:p>
          <a:p>
            <a:pPr marL="0" lvl="0" indent="0" algn="l" rtl="0">
              <a:spcBef>
                <a:spcPts val="0"/>
              </a:spcBef>
              <a:spcAft>
                <a:spcPts val="0"/>
              </a:spcAft>
              <a:buNone/>
            </a:pPr>
            <a:r>
              <a:rPr lang="en-AU" sz="1200">
                <a:solidFill>
                  <a:schemeClr val="dk1"/>
                </a:solidFill>
                <a:latin typeface="Calibri"/>
                <a:ea typeface="Calibri"/>
                <a:cs typeface="Calibri"/>
                <a:sym typeface="Calibri"/>
              </a:rPr>
              <a:t>Oz 0.21% aid vs aim for 2% defence</a:t>
            </a:r>
            <a:endParaRPr/>
          </a:p>
        </p:txBody>
      </p:sp>
      <p:sp>
        <p:nvSpPr>
          <p:cNvPr id="251" name="Google Shape;251;p22: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3: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Stockholm international peace research institute </a:t>
            </a:r>
            <a:endParaRPr/>
          </a:p>
          <a:p>
            <a:pPr marL="0" lvl="0" indent="0" algn="l" rtl="0">
              <a:spcBef>
                <a:spcPts val="0"/>
              </a:spcBef>
              <a:spcAft>
                <a:spcPts val="0"/>
              </a:spcAft>
              <a:buNone/>
            </a:pPr>
            <a:r>
              <a:rPr lang="en-AU"/>
              <a:t>21% eradicates extreme poverty and hunger , provides basic health care vaccinations and clean water and sanitation, </a:t>
            </a:r>
            <a:endParaRPr/>
          </a:p>
          <a:p>
            <a:pPr marL="0" lvl="0" indent="0" algn="l" rtl="0">
              <a:spcBef>
                <a:spcPts val="0"/>
              </a:spcBef>
              <a:spcAft>
                <a:spcPts val="0"/>
              </a:spcAft>
              <a:buNone/>
            </a:pPr>
            <a:r>
              <a:rPr lang="en-AU"/>
              <a:t>33% includes in basic education globally as well.</a:t>
            </a:r>
            <a:endParaRPr/>
          </a:p>
        </p:txBody>
      </p:sp>
      <p:sp>
        <p:nvSpPr>
          <p:cNvPr id="258" name="Google Shape;258;p23: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4: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Complete with uniforms </a:t>
            </a:r>
            <a:endParaRPr/>
          </a:p>
          <a:p>
            <a:pPr marL="0" lvl="0" indent="0" algn="l" rtl="0">
              <a:spcBef>
                <a:spcPts val="0"/>
              </a:spcBef>
              <a:spcAft>
                <a:spcPts val="0"/>
              </a:spcAft>
              <a:buNone/>
            </a:pPr>
            <a:r>
              <a:rPr lang="en-AU"/>
              <a:t>TV footage o Scott Morrison at Christmas Island- Border force and ADF personnel- ramps up image of invasion  Cost $140 million </a:t>
            </a:r>
            <a:endParaRPr/>
          </a:p>
          <a:p>
            <a:pPr marL="0" lvl="0" indent="0" algn="l" rtl="0">
              <a:spcBef>
                <a:spcPts val="0"/>
              </a:spcBef>
              <a:spcAft>
                <a:spcPts val="0"/>
              </a:spcAft>
              <a:buNone/>
            </a:pPr>
            <a:r>
              <a:rPr lang="en-AU"/>
              <a:t>Not people fleeing war and persecution, but invasion and threat.</a:t>
            </a:r>
            <a:endParaRPr/>
          </a:p>
        </p:txBody>
      </p:sp>
      <p:sp>
        <p:nvSpPr>
          <p:cNvPr id="264" name="Google Shape;264;p24: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5: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Donations extremely weak disclosure laws</a:t>
            </a:r>
            <a:endParaRPr/>
          </a:p>
          <a:p>
            <a:pPr marL="0" lvl="0" indent="0" algn="l" rtl="0">
              <a:spcBef>
                <a:spcPts val="0"/>
              </a:spcBef>
              <a:spcAft>
                <a:spcPts val="0"/>
              </a:spcAft>
              <a:buNone/>
            </a:pPr>
            <a:r>
              <a:rPr lang="en-AU"/>
              <a:t>More than half never reported by source</a:t>
            </a:r>
            <a:endParaRPr/>
          </a:p>
          <a:p>
            <a:pPr marL="0" lvl="0" indent="0" algn="l" rtl="0">
              <a:spcBef>
                <a:spcPts val="0"/>
              </a:spcBef>
              <a:spcAft>
                <a:spcPts val="0"/>
              </a:spcAft>
              <a:buNone/>
            </a:pPr>
            <a:r>
              <a:rPr lang="en-AU"/>
              <a:t>Delayed- &gt;$100 million in the 2016 election </a:t>
            </a:r>
            <a:endParaRPr/>
          </a:p>
          <a:p>
            <a:pPr marL="0" marR="0" lvl="0" indent="0" algn="l" rtl="0">
              <a:lnSpc>
                <a:spcPct val="100000"/>
              </a:lnSpc>
              <a:spcBef>
                <a:spcPts val="0"/>
              </a:spcBef>
              <a:spcAft>
                <a:spcPts val="0"/>
              </a:spcAft>
              <a:buClr>
                <a:schemeClr val="dk1"/>
              </a:buClr>
              <a:buSzPts val="1200"/>
              <a:buFont typeface="Calibri"/>
              <a:buNone/>
            </a:pPr>
            <a:r>
              <a:rPr lang="en-AU"/>
              <a:t>Tax cuts 2</a:t>
            </a:r>
            <a:r>
              <a:rPr lang="en-AU" baseline="30000"/>
              <a:t>nd</a:t>
            </a:r>
            <a:r>
              <a:rPr lang="en-AU"/>
              <a:t> and third  triple cost of newstart $75 a week raise</a:t>
            </a:r>
            <a:endParaRPr/>
          </a:p>
          <a:p>
            <a:pPr marL="0" lvl="0" indent="0" algn="l" rtl="0">
              <a:spcBef>
                <a:spcPts val="0"/>
              </a:spcBef>
              <a:spcAft>
                <a:spcPts val="0"/>
              </a:spcAft>
              <a:buNone/>
            </a:pPr>
            <a:endParaRPr/>
          </a:p>
        </p:txBody>
      </p:sp>
      <p:sp>
        <p:nvSpPr>
          <p:cNvPr id="271" name="Google Shape;271;p25: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6: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Ex Defence ministers Kim Beasley, Brendan Nelson </a:t>
            </a:r>
            <a:endParaRPr/>
          </a:p>
          <a:p>
            <a:pPr marL="0" lvl="0" indent="0" algn="l" rtl="0">
              <a:spcBef>
                <a:spcPts val="0"/>
              </a:spcBef>
              <a:spcAft>
                <a:spcPts val="0"/>
              </a:spcAft>
              <a:buNone/>
            </a:pPr>
            <a:r>
              <a:rPr lang="en-AU"/>
              <a:t>Chair Commander Navy air fleet arm</a:t>
            </a:r>
            <a:endParaRPr/>
          </a:p>
          <a:p>
            <a:pPr marL="0" lvl="0" indent="0" algn="l" rtl="0">
              <a:spcBef>
                <a:spcPts val="0"/>
              </a:spcBef>
              <a:spcAft>
                <a:spcPts val="0"/>
              </a:spcAft>
              <a:buNone/>
            </a:pPr>
            <a:r>
              <a:rPr lang="en-AU"/>
              <a:t>Secretary dept Defence Secretary dept Vet affairs </a:t>
            </a:r>
            <a:endParaRPr/>
          </a:p>
          <a:p>
            <a:pPr marL="0" lvl="0" indent="0" algn="l" rtl="0">
              <a:spcBef>
                <a:spcPts val="0"/>
              </a:spcBef>
              <a:spcAft>
                <a:spcPts val="0"/>
              </a:spcAft>
              <a:buNone/>
            </a:pPr>
            <a:r>
              <a:rPr lang="en-AU"/>
              <a:t>Significant contacts and influence on governments </a:t>
            </a:r>
            <a:endParaRPr/>
          </a:p>
        </p:txBody>
      </p:sp>
      <p:sp>
        <p:nvSpPr>
          <p:cNvPr id="278" name="Google Shape;278;p26: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7:notes"/>
          <p:cNvSpPr txBox="1">
            <a:spLocks noGrp="1"/>
          </p:cNvSpPr>
          <p:nvPr>
            <p:ph type="body" idx="1"/>
          </p:nvPr>
        </p:nvSpPr>
        <p:spPr>
          <a:xfrm>
            <a:off x="666909" y="4715153"/>
            <a:ext cx="533527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8: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solidFill>
                  <a:srgbClr val="00B0F0"/>
                </a:solidFill>
              </a:rPr>
              <a:t>17% of all children were living in households experiencing poverty, (26% when 60% poverty line is used).</a:t>
            </a:r>
            <a:endParaRPr/>
          </a:p>
          <a:p>
            <a:pPr marL="0" lvl="0" indent="0" algn="l" rtl="0">
              <a:spcBef>
                <a:spcPts val="0"/>
              </a:spcBef>
              <a:spcAft>
                <a:spcPts val="0"/>
              </a:spcAft>
              <a:buNone/>
            </a:pPr>
            <a:r>
              <a:rPr lang="en-AU">
                <a:solidFill>
                  <a:srgbClr val="00B0F0"/>
                </a:solidFill>
              </a:rPr>
              <a:t>In sole parent families 39% (52% respectively).</a:t>
            </a:r>
            <a:endParaRPr/>
          </a:p>
          <a:p>
            <a:pPr marL="0" lvl="0" indent="0" algn="l" rtl="0">
              <a:spcBef>
                <a:spcPts val="0"/>
              </a:spcBef>
              <a:spcAft>
                <a:spcPts val="0"/>
              </a:spcAft>
              <a:buClr>
                <a:srgbClr val="00B0F0"/>
              </a:buClr>
              <a:buSzPts val="1200"/>
              <a:buFont typeface="Calibri"/>
              <a:buNone/>
            </a:pPr>
            <a:r>
              <a:rPr lang="en-AU">
                <a:solidFill>
                  <a:srgbClr val="00B0F0"/>
                </a:solidFill>
              </a:rPr>
              <a:t> </a:t>
            </a:r>
            <a:endParaRPr/>
          </a:p>
          <a:p>
            <a:pPr marL="0" lvl="0" indent="0" algn="l" rtl="0">
              <a:spcBef>
                <a:spcPts val="0"/>
              </a:spcBef>
              <a:spcAft>
                <a:spcPts val="0"/>
              </a:spcAft>
              <a:buNone/>
            </a:pPr>
            <a:r>
              <a:rPr lang="en-AU">
                <a:solidFill>
                  <a:srgbClr val="00B0F0"/>
                </a:solidFill>
              </a:rPr>
              <a:t>The risk of poverty for children in sole parent families is three times that for children in couple families</a:t>
            </a:r>
            <a:endParaRPr>
              <a:solidFill>
                <a:srgbClr val="00B0F0"/>
              </a:solidFill>
            </a:endParaRPr>
          </a:p>
        </p:txBody>
      </p:sp>
      <p:sp>
        <p:nvSpPr>
          <p:cNvPr id="291" name="Google Shape;291;p28: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9: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sole parent families have the highest poverty rates at 32%.</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While the full-time minimum wage sits above the poverty line for a single adult without</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children, this does not prevent wage-earning families with children, those with only</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part-time earnings, and those with high housing costs, from falling into poverty. Among</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people in households whose main income is wages, 7% are in poverty. Since most people</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live in wage-earning households, this group forms a substantial proportion (38%) of all</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people in poverty.</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The transfer of 80,000 sole parents to Newstart Allowance in 2013 was associated with</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an increase in the rate of poverty among unemployed sole parents from 35% in 2013 to</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59% two years later.</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ACOSS</a:t>
            </a:r>
            <a:endParaRPr/>
          </a:p>
        </p:txBody>
      </p:sp>
      <p:sp>
        <p:nvSpPr>
          <p:cNvPr id="298" name="Google Shape;298;p29: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Rise of Jingoism – even pompous jingoism   Emotive rhetoric laced with sentimentalism and  nationalism </a:t>
            </a:r>
            <a:endParaRPr/>
          </a:p>
          <a:p>
            <a:pPr marL="0" lvl="0" indent="0" algn="l" rtl="0">
              <a:spcBef>
                <a:spcPts val="0"/>
              </a:spcBef>
              <a:spcAft>
                <a:spcPts val="0"/>
              </a:spcAft>
              <a:buNone/>
            </a:pPr>
            <a:r>
              <a:rPr lang="en-AU"/>
              <a:t>Tim Costello – now a Footy Team – ANZAC has become some sort of national glue- a footy team we can all barrack for</a:t>
            </a:r>
            <a:endParaRPr/>
          </a:p>
          <a:p>
            <a:pPr marL="0" lvl="0" indent="0" algn="l" rtl="0">
              <a:spcBef>
                <a:spcPts val="0"/>
              </a:spcBef>
              <a:spcAft>
                <a:spcPts val="0"/>
              </a:spcAft>
              <a:buNone/>
            </a:pPr>
            <a:r>
              <a:rPr lang="en-AU"/>
              <a:t>Young going to Anzac cove as some sort of national coming of age- raucous and alcohol sodden at times</a:t>
            </a:r>
            <a:endParaRPr/>
          </a:p>
          <a:p>
            <a:pPr marL="0" lvl="0" indent="0" algn="l" rtl="0">
              <a:spcBef>
                <a:spcPts val="0"/>
              </a:spcBef>
              <a:spcAft>
                <a:spcPts val="0"/>
              </a:spcAft>
              <a:buNone/>
            </a:pPr>
            <a:r>
              <a:rPr lang="en-AU"/>
              <a:t>Impossible role models for todays soldiers </a:t>
            </a:r>
            <a:endParaRPr/>
          </a:p>
          <a:p>
            <a:pPr marL="0" lvl="0" indent="0" algn="l" rtl="0">
              <a:spcBef>
                <a:spcPts val="0"/>
              </a:spcBef>
              <a:spcAft>
                <a:spcPts val="0"/>
              </a:spcAft>
              <a:buNone/>
            </a:pPr>
            <a:r>
              <a:rPr lang="en-AU"/>
              <a:t>Prime Minister Hawke’s memoirs show that he consciously linked Australian efforts at Gallipoli and the first Gulf War. Howard made similar connections, as did Gillard. </a:t>
            </a:r>
            <a:endParaRPr/>
          </a:p>
          <a:p>
            <a:pPr marL="0" lvl="0" indent="0" algn="l" rtl="0">
              <a:spcBef>
                <a:spcPts val="0"/>
              </a:spcBef>
              <a:spcAft>
                <a:spcPts val="0"/>
              </a:spcAft>
              <a:buNone/>
            </a:pPr>
            <a:r>
              <a:rPr lang="en-AU"/>
              <a:t>Rudd 2010 </a:t>
            </a:r>
            <a:r>
              <a:rPr lang="en-AU" i="1"/>
              <a:t>Neither religious nor secular, whatever our beliefs are, ANZAC is profoundly spiritual – inspiring pilgrimages still to that far-off place where our modern-day pilgrims drink deep from the well of national memory … I believe each generation of Australians has a duty to pass this torch to the next.</a:t>
            </a:r>
            <a:endParaRPr/>
          </a:p>
          <a:p>
            <a:pPr marL="0" lvl="0" indent="0" algn="l" rtl="0">
              <a:spcBef>
                <a:spcPts val="0"/>
              </a:spcBef>
              <a:spcAft>
                <a:spcPts val="0"/>
              </a:spcAft>
              <a:buNone/>
            </a:pPr>
            <a:r>
              <a:rPr lang="en-AU"/>
              <a:t>Sentiment prevents us asking important questions about why we fight wars. </a:t>
            </a:r>
            <a:endParaRPr/>
          </a:p>
        </p:txBody>
      </p:sp>
      <p:sp>
        <p:nvSpPr>
          <p:cNvPr id="119" name="Google Shape;119;p3: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0: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In 1997, the Federal Government spent $11.22 per capita on legal aid. Today, we are heading toward less than $8 per capita. The Federal Government has also passed more and more of the burden to the States. It was mak</a:t>
            </a:r>
            <a:endParaRPr/>
          </a:p>
          <a:p>
            <a:pPr marL="0" lvl="0" indent="0" algn="l" rtl="0">
              <a:spcBef>
                <a:spcPts val="0"/>
              </a:spcBef>
              <a:spcAft>
                <a:spcPts val="0"/>
              </a:spcAft>
              <a:buNone/>
            </a:pPr>
            <a:r>
              <a:rPr lang="en-AU"/>
              <a:t>ing 55 per cent of the contribution until 1997, and today it only contributes 35 per cent of funds.</a:t>
            </a:r>
            <a:endParaRPr/>
          </a:p>
          <a:p>
            <a:pPr marL="0" marR="0" lvl="0" indent="0" algn="l" rtl="0">
              <a:lnSpc>
                <a:spcPct val="100000"/>
              </a:lnSpc>
              <a:spcBef>
                <a:spcPts val="0"/>
              </a:spcBef>
              <a:spcAft>
                <a:spcPts val="0"/>
              </a:spcAft>
              <a:buClr>
                <a:schemeClr val="dk1"/>
              </a:buClr>
              <a:buSzPts val="1200"/>
              <a:buFont typeface="Calibri"/>
              <a:buNone/>
            </a:pPr>
            <a:r>
              <a:rPr lang="en-AU"/>
              <a:t>People often experience complex and multiple levels of disadvantage.</a:t>
            </a:r>
            <a:endParaRPr/>
          </a:p>
          <a:p>
            <a:pPr marL="0" lvl="0" indent="0" algn="l" rtl="0">
              <a:spcBef>
                <a:spcPts val="0"/>
              </a:spcBef>
              <a:spcAft>
                <a:spcPts val="0"/>
              </a:spcAft>
              <a:buNone/>
            </a:pPr>
            <a:r>
              <a:rPr lang="en-AU"/>
              <a:t>LAW COUCIL OF OZ </a:t>
            </a:r>
            <a:endParaRPr/>
          </a:p>
          <a:p>
            <a:pPr marL="0" lvl="0" indent="0" algn="l" rtl="0">
              <a:spcBef>
                <a:spcPts val="0"/>
              </a:spcBef>
              <a:spcAft>
                <a:spcPts val="0"/>
              </a:spcAft>
              <a:buNone/>
            </a:pPr>
            <a:r>
              <a:rPr lang="en-AU"/>
              <a:t>Hundreds of millions of dollars in cuts by successive Federal Governments have pushed legal aid to the brink of collapse. </a:t>
            </a:r>
            <a:endParaRPr/>
          </a:p>
          <a:p>
            <a:pPr marL="0" lvl="0" indent="0" algn="l" rtl="0">
              <a:spcBef>
                <a:spcPts val="0"/>
              </a:spcBef>
              <a:spcAft>
                <a:spcPts val="0"/>
              </a:spcAft>
              <a:buNone/>
            </a:pPr>
            <a:endParaRPr/>
          </a:p>
          <a:p>
            <a:pPr marL="0" lvl="0" indent="0" algn="l" rtl="0">
              <a:spcBef>
                <a:spcPts val="0"/>
              </a:spcBef>
              <a:spcAft>
                <a:spcPts val="0"/>
              </a:spcAft>
              <a:buNone/>
            </a:pPr>
            <a:r>
              <a:rPr lang="en-AU"/>
              <a:t>Legal aid services are closing. </a:t>
            </a:r>
            <a:endParaRPr/>
          </a:p>
          <a:p>
            <a:pPr marL="109728"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AU"/>
              <a:t>More cuts are on the way.</a:t>
            </a:r>
            <a:endParaRPr/>
          </a:p>
          <a:p>
            <a:pPr marL="0" lvl="0" indent="0" algn="l" rtl="0">
              <a:spcBef>
                <a:spcPts val="0"/>
              </a:spcBef>
              <a:spcAft>
                <a:spcPts val="0"/>
              </a:spcAft>
              <a:buNone/>
            </a:pPr>
            <a:endParaRPr/>
          </a:p>
        </p:txBody>
      </p:sp>
      <p:sp>
        <p:nvSpPr>
          <p:cNvPr id="307" name="Google Shape;307;p30: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From 1996, however, social housing largely slipped from the Australian government agenda. Dedicated ongoing funding to states and territories was at “</a:t>
            </a:r>
            <a:r>
              <a:rPr lang="en-AU" u="sng">
                <a:solidFill>
                  <a:schemeClr val="hlink"/>
                </a:solidFill>
                <a:hlinkClick r:id="rId3"/>
              </a:rPr>
              <a:t>starvation levels</a:t>
            </a:r>
            <a:r>
              <a:rPr lang="en-AU"/>
              <a:t>”. Public house building plunged to today’s residual output, except for a short-lived GFC-stimulus-funded recovery from 2008-11. </a:t>
            </a:r>
            <a:endParaRPr/>
          </a:p>
        </p:txBody>
      </p:sp>
      <p:sp>
        <p:nvSpPr>
          <p:cNvPr id="314" name="Google Shape;314;p31: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2: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This would need to begin gradually to build capacity and avoid inflating costs.</a:t>
            </a:r>
            <a:endParaRPr/>
          </a:p>
          <a:p>
            <a:pPr marL="0" lvl="0" indent="0" algn="l" rtl="0">
              <a:spcBef>
                <a:spcPts val="0"/>
              </a:spcBef>
              <a:spcAft>
                <a:spcPts val="0"/>
              </a:spcAft>
              <a:buNone/>
            </a:pPr>
            <a:r>
              <a:rPr lang="en-AU"/>
              <a:t>The required increase in social housing construction sounds huge, but it’s a rate Australia managed in the past and is lower than in many other countries. Joel Carrett/AAP This would represent around a tenfold increase in current social housing construction rates. </a:t>
            </a:r>
            <a:endParaRPr/>
          </a:p>
          <a:p>
            <a:pPr marL="0" lvl="0" indent="0" algn="l" rtl="0">
              <a:spcBef>
                <a:spcPts val="0"/>
              </a:spcBef>
              <a:spcAft>
                <a:spcPts val="0"/>
              </a:spcAft>
              <a:buNone/>
            </a:pPr>
            <a:r>
              <a:rPr lang="en-AU"/>
              <a:t>We calculate that the cost of the first year of the program would total A$5 billion under a capital grant approach. A private debt-financed approach, with government support through revenue subsidies, would cost A$6.6 billion.</a:t>
            </a:r>
            <a:endParaRPr/>
          </a:p>
        </p:txBody>
      </p:sp>
      <p:sp>
        <p:nvSpPr>
          <p:cNvPr id="321" name="Google Shape;321;p32: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3: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Change from Warjoiners to peac3e makers- Bouganville Cambodia the Solomnons we made a positive contribution to peace </a:t>
            </a:r>
            <a:endParaRPr/>
          </a:p>
        </p:txBody>
      </p:sp>
      <p:sp>
        <p:nvSpPr>
          <p:cNvPr id="328" name="Google Shape;328;p33: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4: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Guardian Transparency project</a:t>
            </a:r>
            <a:endParaRPr/>
          </a:p>
          <a:p>
            <a:pPr marL="0" lvl="0" indent="0" algn="l" rtl="0">
              <a:spcBef>
                <a:spcPts val="0"/>
              </a:spcBef>
              <a:spcAft>
                <a:spcPts val="0"/>
              </a:spcAft>
              <a:buNone/>
            </a:pPr>
            <a:r>
              <a:rPr lang="en-AU"/>
              <a:t>New centre for public integrity Former lawyers judges and integ=rity experts</a:t>
            </a:r>
            <a:endParaRPr/>
          </a:p>
          <a:p>
            <a:pPr marL="0" lvl="0" indent="0" algn="l" rtl="0">
              <a:spcBef>
                <a:spcPts val="0"/>
              </a:spcBef>
              <a:spcAft>
                <a:spcPts val="0"/>
              </a:spcAft>
              <a:buNone/>
            </a:pPr>
            <a:r>
              <a:rPr lang="en-AU"/>
              <a:t>Heade up by Anthony Whealy (ex NSW Court of appeal)</a:t>
            </a:r>
            <a:endParaRPr/>
          </a:p>
          <a:p>
            <a:pPr marL="0" lvl="0" indent="0" algn="l" rtl="0">
              <a:spcBef>
                <a:spcPts val="0"/>
              </a:spcBef>
              <a:spcAft>
                <a:spcPts val="0"/>
              </a:spcAft>
              <a:buNone/>
            </a:pPr>
            <a:r>
              <a:rPr lang="en-AU"/>
              <a:t>‘Tony Fitzgerald, David Ipp, Stephen Charles</a:t>
            </a:r>
            <a:endParaRPr/>
          </a:p>
          <a:p>
            <a:pPr marL="0" lvl="0" indent="0" algn="l" rtl="0">
              <a:spcBef>
                <a:spcPts val="0"/>
              </a:spcBef>
              <a:spcAft>
                <a:spcPts val="0"/>
              </a:spcAft>
              <a:buNone/>
            </a:pPr>
            <a:r>
              <a:rPr lang="en-AU"/>
              <a:t>“Ample evidence of the power of money in our political system. Curently no agency that can effectively investigate corruptionallegations in federal politics and public service. A national integrity commmission with strong powers and ability to hold public hearings is crucial to public trust.”</a:t>
            </a:r>
            <a:endParaRPr/>
          </a:p>
        </p:txBody>
      </p:sp>
      <p:sp>
        <p:nvSpPr>
          <p:cNvPr id="335" name="Google Shape;335;p34: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5: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Eisenhower 1961 </a:t>
            </a:r>
            <a:endParaRPr/>
          </a:p>
        </p:txBody>
      </p:sp>
      <p:sp>
        <p:nvSpPr>
          <p:cNvPr id="342" name="Google Shape;342;p35: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6:notes"/>
          <p:cNvSpPr txBox="1">
            <a:spLocks noGrp="1"/>
          </p:cNvSpPr>
          <p:nvPr>
            <p:ph type="body" idx="1"/>
          </p:nvPr>
        </p:nvSpPr>
        <p:spPr>
          <a:xfrm>
            <a:off x="666909" y="4715153"/>
            <a:ext cx="533527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7: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7: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8:notes"/>
          <p:cNvSpPr txBox="1">
            <a:spLocks noGrp="1"/>
          </p:cNvSpPr>
          <p:nvPr>
            <p:ph type="body" idx="1"/>
          </p:nvPr>
        </p:nvSpPr>
        <p:spPr>
          <a:xfrm>
            <a:off x="666909" y="4715153"/>
            <a:ext cx="533527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9: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Honesty once leaving politics.</a:t>
            </a:r>
            <a:endParaRPr/>
          </a:p>
        </p:txBody>
      </p:sp>
      <p:sp>
        <p:nvSpPr>
          <p:cNvPr id="368" name="Google Shape;368;p39: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Normalising war as what Australians do</a:t>
            </a:r>
            <a:endParaRPr/>
          </a:p>
          <a:p>
            <a:pPr marL="0" lvl="0" indent="0" algn="l" rtl="0">
              <a:spcBef>
                <a:spcPts val="0"/>
              </a:spcBef>
              <a:spcAft>
                <a:spcPts val="0"/>
              </a:spcAft>
              <a:buNone/>
            </a:pPr>
            <a:r>
              <a:rPr lang="en-AU"/>
              <a:t>Myth that Australia was “born” at Anzac cove Australia already an independent nation with many progressive ideas before WW1</a:t>
            </a:r>
            <a:endParaRPr/>
          </a:p>
          <a:p>
            <a:pPr marL="0" lvl="0" indent="0" algn="l" rtl="0">
              <a:spcBef>
                <a:spcPts val="0"/>
              </a:spcBef>
              <a:spcAft>
                <a:spcPts val="0"/>
              </a:spcAft>
              <a:buNone/>
            </a:pPr>
            <a:r>
              <a:rPr lang="en-AU"/>
              <a:t>Politically convenient to have a uniting theme- both sides of politics encourage – three new military themed holidays – including bombing of Darwin day </a:t>
            </a:r>
            <a:endParaRPr/>
          </a:p>
        </p:txBody>
      </p:sp>
      <p:sp>
        <p:nvSpPr>
          <p:cNvPr id="126" name="Google Shape;126;p4: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James Brown 2018  today’s veterans suffer homelessness and suicide and mental illness in higher numbers proportionately than the rest of us</a:t>
            </a:r>
            <a:endParaRPr/>
          </a:p>
          <a:p>
            <a:pPr marL="0" lvl="0" indent="0" algn="l" rtl="0">
              <a:spcBef>
                <a:spcPts val="0"/>
              </a:spcBef>
              <a:spcAft>
                <a:spcPts val="0"/>
              </a:spcAft>
              <a:buNone/>
            </a:pPr>
            <a:r>
              <a:rPr lang="en-AU" sz="1200">
                <a:solidFill>
                  <a:schemeClr val="dk1"/>
                </a:solidFill>
                <a:latin typeface="Calibri"/>
                <a:ea typeface="Calibri"/>
                <a:cs typeface="Calibri"/>
                <a:sym typeface="Calibri"/>
              </a:rPr>
              <a:t>We had 85 veteran suicides last year, we need to get that number down”.</a:t>
            </a:r>
            <a:endParaRPr/>
          </a:p>
          <a:p>
            <a:pPr marL="0" lvl="0" indent="0" algn="l" rtl="0">
              <a:spcBef>
                <a:spcPts val="0"/>
              </a:spcBef>
              <a:spcAft>
                <a:spcPts val="0"/>
              </a:spcAft>
              <a:buNone/>
            </a:pPr>
            <a:r>
              <a:rPr lang="en-AU" sz="1200">
                <a:solidFill>
                  <a:schemeClr val="dk1"/>
                </a:solidFill>
                <a:latin typeface="Calibri"/>
                <a:ea typeface="Calibri"/>
                <a:cs typeface="Calibri"/>
                <a:sym typeface="Calibri"/>
              </a:rPr>
              <a:t>In April 2018 the government released the outcomes of its largest ever </a:t>
            </a:r>
            <a:r>
              <a:rPr lang="en-AU" sz="1200" u="sng">
                <a:solidFill>
                  <a:schemeClr val="dk1"/>
                </a:solidFill>
                <a:latin typeface="Calibri"/>
                <a:ea typeface="Calibri"/>
                <a:cs typeface="Calibri"/>
                <a:sym typeface="Calibri"/>
                <a:hlinkClick r:id="rId3"/>
              </a:rPr>
              <a:t>research project</a:t>
            </a:r>
            <a:r>
              <a:rPr lang="en-AU" sz="1200">
                <a:solidFill>
                  <a:schemeClr val="dk1"/>
                </a:solidFill>
                <a:latin typeface="Calibri"/>
                <a:ea typeface="Calibri"/>
                <a:cs typeface="Calibri"/>
                <a:sym typeface="Calibri"/>
              </a:rPr>
              <a:t> into the impact of Australian Defence Force (ADF) participation on military personnel’s lives. It found nearly half of veterans experienced a mental disorder within five years of leaving: one in three suffering anxiety, 18% PTSD and 12% depression. One in five had suicidal thoughts, plans or attempts. Veterans were four times more likely to have serious issues with alcohol abuse.</a:t>
            </a:r>
            <a:endParaRPr/>
          </a:p>
          <a:p>
            <a:pPr marL="0" lvl="0" indent="0" algn="l" rtl="0">
              <a:spcBef>
                <a:spcPts val="0"/>
              </a:spcBef>
              <a:spcAft>
                <a:spcPts val="0"/>
              </a:spcAft>
              <a:buNone/>
            </a:pPr>
            <a:r>
              <a:rPr lang="en-AU"/>
              <a:t>Petition comment “What an obscenity,” ran a typical comment, “that such funds aren’t used to support the families of young men and women put in harm’s way at the behest of old men and women in suits.”</a:t>
            </a:r>
            <a:endParaRPr/>
          </a:p>
          <a:p>
            <a:pPr marL="0" lvl="0" indent="0" algn="l" rtl="0">
              <a:spcBef>
                <a:spcPts val="0"/>
              </a:spcBef>
              <a:spcAft>
                <a:spcPts val="0"/>
              </a:spcAft>
              <a:buNone/>
            </a:pPr>
            <a:r>
              <a:rPr lang="en-AU"/>
              <a:t>becoming less a place of remembrance and more a military and militaristic theme park, full of equipment manufactured by its corporate donors.</a:t>
            </a:r>
            <a:endParaRPr/>
          </a:p>
          <a:p>
            <a:pPr marL="0" lvl="0" indent="0" algn="l" rtl="0">
              <a:spcBef>
                <a:spcPts val="0"/>
              </a:spcBef>
              <a:spcAft>
                <a:spcPts val="0"/>
              </a:spcAft>
              <a:buNone/>
            </a:pPr>
            <a:r>
              <a:rPr lang="en-AU"/>
              <a:t>“The constant expansion of the AWM (which is really a war museum) only serves to normalise war as the only way to resolve conflicts, and to legitimise Australia’s ongoing participation in overseas wars. Instead, we need to acknowledge the terrible human, environmental and economic cost of war and find ways to actively promote peace.”</a:t>
            </a:r>
            <a:endParaRPr/>
          </a:p>
          <a:p>
            <a:pPr marL="0" lvl="0" indent="0" algn="l" rtl="0">
              <a:spcBef>
                <a:spcPts val="0"/>
              </a:spcBef>
              <a:spcAft>
                <a:spcPts val="0"/>
              </a:spcAft>
              <a:buNone/>
            </a:pPr>
            <a:r>
              <a:rPr lang="en-AU"/>
              <a:t>Terrible damage form war is something families live every day and every week, forever and down through the generations </a:t>
            </a:r>
            <a:endParaRPr/>
          </a:p>
        </p:txBody>
      </p:sp>
      <p:sp>
        <p:nvSpPr>
          <p:cNvPr id="133" name="Google Shape;133;p5: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Tony Abbott scathing </a:t>
            </a:r>
            <a:r>
              <a:rPr lang="en-AU">
                <a:solidFill>
                  <a:srgbClr val="00B0F0"/>
                </a:solidFill>
              </a:rPr>
              <a:t>Pope Francis </a:t>
            </a:r>
            <a:endParaRPr/>
          </a:p>
          <a:p>
            <a:pPr marL="0" lvl="0" indent="0" algn="l" rtl="0">
              <a:spcBef>
                <a:spcPts val="0"/>
              </a:spcBef>
              <a:spcAft>
                <a:spcPts val="0"/>
              </a:spcAft>
              <a:buClr>
                <a:srgbClr val="00B0F0"/>
              </a:buClr>
              <a:buSzPts val="1200"/>
              <a:buFont typeface="Calibri"/>
              <a:buNone/>
            </a:pPr>
            <a:r>
              <a:rPr lang="en-AU">
                <a:solidFill>
                  <a:srgbClr val="00B0F0"/>
                </a:solidFill>
              </a:rPr>
              <a:t>“Merchants of Death”</a:t>
            </a:r>
            <a:endParaRPr/>
          </a:p>
          <a:p>
            <a:pPr marL="0" lvl="0" indent="0" algn="l" rtl="0">
              <a:spcBef>
                <a:spcPts val="0"/>
              </a:spcBef>
              <a:spcAft>
                <a:spcPts val="0"/>
              </a:spcAft>
              <a:buClr>
                <a:schemeClr val="dk1"/>
              </a:buClr>
              <a:buSzPts val="1200"/>
              <a:buFont typeface="Calibri"/>
              <a:buNone/>
            </a:pPr>
            <a:endParaRPr>
              <a:solidFill>
                <a:srgbClr val="00B0F0"/>
              </a:solidFill>
            </a:endParaRPr>
          </a:p>
          <a:p>
            <a:pPr marL="0" lvl="0" indent="0" algn="l" rtl="0">
              <a:spcBef>
                <a:spcPts val="0"/>
              </a:spcBef>
              <a:spcAft>
                <a:spcPts val="0"/>
              </a:spcAft>
              <a:buClr>
                <a:schemeClr val="dk1"/>
              </a:buClr>
              <a:buSzPts val="1200"/>
              <a:buFont typeface="Calibri"/>
              <a:buNone/>
            </a:pPr>
            <a:endParaRPr>
              <a:solidFill>
                <a:srgbClr val="00B0F0"/>
              </a:solidFill>
            </a:endParaRPr>
          </a:p>
          <a:p>
            <a:pPr marL="0" lvl="0" indent="0" algn="l" rtl="0">
              <a:spcBef>
                <a:spcPts val="0"/>
              </a:spcBef>
              <a:spcAft>
                <a:spcPts val="0"/>
              </a:spcAft>
              <a:buNone/>
            </a:pPr>
            <a:r>
              <a:rPr lang="en-AU">
                <a:solidFill>
                  <a:srgbClr val="00B0F0"/>
                </a:solidFill>
              </a:rPr>
              <a:t>Tim Costello </a:t>
            </a:r>
            <a:endParaRPr/>
          </a:p>
          <a:p>
            <a:pPr marL="0" lvl="0" indent="0" algn="l" rtl="0">
              <a:spcBef>
                <a:spcPts val="0"/>
              </a:spcBef>
              <a:spcAft>
                <a:spcPts val="0"/>
              </a:spcAft>
              <a:buClr>
                <a:srgbClr val="00B0F0"/>
              </a:buClr>
              <a:buSzPts val="1200"/>
              <a:buFont typeface="Calibri"/>
              <a:buNone/>
            </a:pPr>
            <a:r>
              <a:rPr lang="en-AU">
                <a:solidFill>
                  <a:srgbClr val="00B0F0"/>
                </a:solidFill>
              </a:rPr>
              <a:t>“Does Australia want to be known for exporting death and profiting from bloodshed?”</a:t>
            </a:r>
            <a:endParaRPr/>
          </a:p>
          <a:p>
            <a:pPr marL="0" lvl="0" indent="0" algn="l" rtl="0">
              <a:spcBef>
                <a:spcPts val="0"/>
              </a:spcBef>
              <a:spcAft>
                <a:spcPts val="0"/>
              </a:spcAft>
              <a:buNone/>
            </a:pPr>
            <a:endParaRPr/>
          </a:p>
          <a:p>
            <a:pPr marL="0" lvl="0" indent="0" algn="l" rtl="0">
              <a:spcBef>
                <a:spcPts val="0"/>
              </a:spcBef>
              <a:spcAft>
                <a:spcPts val="0"/>
              </a:spcAft>
              <a:buNone/>
            </a:pPr>
            <a:r>
              <a:rPr lang="en-AU"/>
              <a:t>Car industry was $4.1 billion over 10 years</a:t>
            </a:r>
            <a:endParaRPr/>
          </a:p>
          <a:p>
            <a:pPr marL="0" lvl="0" indent="0" algn="l" rtl="0">
              <a:spcBef>
                <a:spcPts val="0"/>
              </a:spcBef>
              <a:spcAft>
                <a:spcPts val="0"/>
              </a:spcAft>
              <a:buNone/>
            </a:pPr>
            <a:r>
              <a:rPr lang="en-AU"/>
              <a:t>Weapons industry facing same issues re costs of wages and structural issues as car industry</a:t>
            </a:r>
            <a:endParaRPr/>
          </a:p>
          <a:p>
            <a:pPr marL="0" marR="0" lvl="0" indent="0" algn="l" rtl="0">
              <a:lnSpc>
                <a:spcPct val="100000"/>
              </a:lnSpc>
              <a:spcBef>
                <a:spcPts val="0"/>
              </a:spcBef>
              <a:spcAft>
                <a:spcPts val="0"/>
              </a:spcAft>
              <a:buClr>
                <a:schemeClr val="dk1"/>
              </a:buClr>
              <a:buSzPts val="1200"/>
              <a:buFont typeface="Calibri"/>
              <a:buNone/>
            </a:pPr>
            <a:r>
              <a:rPr lang="en-AU"/>
              <a:t>Most o fthis $ going to local branches of big multinationals.</a:t>
            </a:r>
            <a:endParaRPr/>
          </a:p>
          <a:p>
            <a:pPr marL="0" marR="0" lvl="0" indent="0" algn="l" rtl="0">
              <a:lnSpc>
                <a:spcPct val="100000"/>
              </a:lnSpc>
              <a:spcBef>
                <a:spcPts val="0"/>
              </a:spcBef>
              <a:spcAft>
                <a:spcPts val="0"/>
              </a:spcAft>
              <a:buClr>
                <a:schemeClr val="dk1"/>
              </a:buClr>
              <a:buSzPts val="1200"/>
              <a:buFont typeface="Calibri"/>
              <a:buNone/>
            </a:pPr>
            <a:r>
              <a:rPr lang="en-AU"/>
              <a:t>EOS  Makes remote machine gun  Cannon and missile launchers, No guarantee not used by Saudis in Yemen </a:t>
            </a:r>
            <a:endParaRPr/>
          </a:p>
          <a:p>
            <a:pPr marL="0" marR="0" lvl="0" indent="0" algn="l" rtl="0">
              <a:lnSpc>
                <a:spcPct val="100000"/>
              </a:lnSpc>
              <a:spcBef>
                <a:spcPts val="0"/>
              </a:spcBef>
              <a:spcAft>
                <a:spcPts val="0"/>
              </a:spcAft>
              <a:buClr>
                <a:schemeClr val="dk1"/>
              </a:buClr>
              <a:buSzPts val="1200"/>
              <a:buFont typeface="Calibri"/>
              <a:buNone/>
            </a:pPr>
            <a:r>
              <a:rPr lang="en-AU" sz="1200">
                <a:solidFill>
                  <a:schemeClr val="dk1"/>
                </a:solidFill>
                <a:latin typeface="Calibri"/>
                <a:ea typeface="Calibri"/>
                <a:cs typeface="Calibri"/>
                <a:sym typeface="Calibri"/>
              </a:rPr>
              <a:t>As Australians we are justly proud of our strict gun laws, which have resulted in a virtual cessation of mass shootings. But there is a </a:t>
            </a:r>
            <a:r>
              <a:rPr lang="en-AU" sz="1200">
                <a:solidFill>
                  <a:srgbClr val="FF0000"/>
                </a:solidFill>
                <a:latin typeface="Calibri"/>
                <a:ea typeface="Calibri"/>
                <a:cs typeface="Calibri"/>
                <a:sym typeface="Calibri"/>
              </a:rPr>
              <a:t>blindness to the impact of the burgeoning international arms trade</a:t>
            </a:r>
            <a:r>
              <a:rPr lang="en-AU" sz="1200">
                <a:solidFill>
                  <a:schemeClr val="dk1"/>
                </a:solidFill>
                <a:latin typeface="Calibri"/>
                <a:ea typeface="Calibri"/>
                <a:cs typeface="Calibri"/>
                <a:sym typeface="Calibri"/>
              </a:rPr>
              <a:t>. Billions of tax dollars have been allocated to propping up the weapons industry, under the mantra of “jobs and growth” and “building exports”.</a:t>
            </a:r>
            <a:endParaRPr/>
          </a:p>
          <a:p>
            <a:pPr marL="0" lvl="0" indent="0" algn="l" rtl="0">
              <a:spcBef>
                <a:spcPts val="0"/>
              </a:spcBef>
              <a:spcAft>
                <a:spcPts val="0"/>
              </a:spcAft>
              <a:buNone/>
            </a:pPr>
            <a:r>
              <a:rPr lang="en-AU"/>
              <a:t>Geelong – local council $540,000</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en-AU"/>
              <a:t>Freedom of Information </a:t>
            </a:r>
            <a:endParaRPr/>
          </a:p>
          <a:p>
            <a:pPr marL="457200" lvl="0" indent="-457200" algn="l" rtl="0">
              <a:spcBef>
                <a:spcPts val="0"/>
              </a:spcBef>
              <a:spcAft>
                <a:spcPts val="0"/>
              </a:spcAft>
              <a:buNone/>
            </a:pPr>
            <a:r>
              <a:rPr lang="en-AU"/>
              <a:t>Vic Govt – initial denial then 26p document</a:t>
            </a:r>
            <a:endParaRPr/>
          </a:p>
          <a:p>
            <a:pPr marL="457200" lvl="0" indent="-457200" algn="l" rtl="0">
              <a:spcBef>
                <a:spcPts val="0"/>
              </a:spcBef>
              <a:spcAft>
                <a:spcPts val="0"/>
              </a:spcAft>
              <a:buNone/>
            </a:pPr>
            <a:r>
              <a:rPr lang="en-AU"/>
              <a:t>Fed Govt – initial release of $100 k budget just for planning what they were going to do- Appeal pending re info on rest of budget</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0" name="Google Shape;140;p6: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Clear evidence that for equal spend gget many more jobs in health education or renewable enrgy </a:t>
            </a:r>
            <a:endParaRPr/>
          </a:p>
          <a:p>
            <a:pPr marL="0" lvl="0" indent="0" algn="l" rtl="0">
              <a:spcBef>
                <a:spcPts val="0"/>
              </a:spcBef>
              <a:spcAft>
                <a:spcPts val="0"/>
              </a:spcAft>
              <a:buNone/>
            </a:pPr>
            <a:r>
              <a:rPr lang="en-AU"/>
              <a:t>$3.8 billion not spent on health education housing aboriginal health legal aid </a:t>
            </a:r>
            <a:endParaRPr/>
          </a:p>
          <a:p>
            <a:pPr marL="0" lvl="0" indent="0" algn="l" rtl="0">
              <a:spcBef>
                <a:spcPts val="0"/>
              </a:spcBef>
              <a:spcAft>
                <a:spcPts val="0"/>
              </a:spcAft>
              <a:buNone/>
            </a:pPr>
            <a:endParaRPr/>
          </a:p>
        </p:txBody>
      </p:sp>
      <p:sp>
        <p:nvSpPr>
          <p:cNvPr id="147" name="Google Shape;147;p7: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66909" y="4715153"/>
            <a:ext cx="533527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Historically a very corrupt industry </a:t>
            </a:r>
            <a:endParaRPr/>
          </a:p>
          <a:p>
            <a:pPr marL="0" lvl="0" indent="0" algn="l" rtl="0">
              <a:spcBef>
                <a:spcPts val="0"/>
              </a:spcBef>
              <a:spcAft>
                <a:spcPts val="0"/>
              </a:spcAft>
              <a:buNone/>
            </a:pPr>
            <a:r>
              <a:rPr lang="en-AU"/>
              <a:t>Distortion of who gets elected.</a:t>
            </a:r>
            <a:endParaRPr/>
          </a:p>
          <a:p>
            <a:pPr marL="0" lvl="0" indent="0" algn="l" rtl="0">
              <a:spcBef>
                <a:spcPts val="0"/>
              </a:spcBef>
              <a:spcAft>
                <a:spcPts val="0"/>
              </a:spcAft>
              <a:buNone/>
            </a:pPr>
            <a:r>
              <a:rPr lang="en-AU"/>
              <a:t>Deep hold on elected representatives to advocate for ongoing commitment </a:t>
            </a:r>
            <a:endParaRPr/>
          </a:p>
          <a:p>
            <a:pPr marL="0" lvl="0" indent="0" algn="l" rtl="0">
              <a:spcBef>
                <a:spcPts val="0"/>
              </a:spcBef>
              <a:spcAft>
                <a:spcPts val="0"/>
              </a:spcAft>
              <a:buNone/>
            </a:pPr>
            <a:r>
              <a:rPr lang="en-AU"/>
              <a:t>With manufacturing sites strategically placed (LM in US)</a:t>
            </a:r>
            <a:endParaRPr/>
          </a:p>
          <a:p>
            <a:pPr marL="0" lvl="0" indent="0" algn="l" rtl="0">
              <a:spcBef>
                <a:spcPts val="0"/>
              </a:spcBef>
              <a:spcAft>
                <a:spcPts val="0"/>
              </a:spcAft>
              <a:buNone/>
            </a:pPr>
            <a:r>
              <a:rPr lang="en-AU"/>
              <a:t>SA subs? Why purchased?</a:t>
            </a:r>
            <a:endParaRPr/>
          </a:p>
          <a:p>
            <a:pPr marL="0" lvl="0" indent="0" algn="l" rtl="0">
              <a:spcBef>
                <a:spcPts val="0"/>
              </a:spcBef>
              <a:spcAft>
                <a:spcPts val="0"/>
              </a:spcAft>
              <a:buNone/>
            </a:pPr>
            <a:endParaRPr/>
          </a:p>
          <a:p>
            <a:pPr marL="0" lvl="0" indent="0" algn="l" rtl="0">
              <a:spcBef>
                <a:spcPts val="0"/>
              </a:spcBef>
              <a:spcAft>
                <a:spcPts val="0"/>
              </a:spcAft>
              <a:buNone/>
            </a:pPr>
            <a:r>
              <a:rPr lang="en-AU"/>
              <a:t>F35 JSF delays cost overuns, technically deeply flawed, reports on performance outsourced to US and of doubtful quality, clunky cf older planes . Needs US F22 raptors to protect them , yet US wont sell them.</a:t>
            </a:r>
            <a:endParaRPr/>
          </a:p>
          <a:p>
            <a:pPr marL="0" lvl="0" indent="0" algn="l" rtl="0">
              <a:spcBef>
                <a:spcPts val="0"/>
              </a:spcBef>
              <a:spcAft>
                <a:spcPts val="0"/>
              </a:spcAft>
              <a:buNone/>
            </a:pPr>
            <a:endParaRPr/>
          </a:p>
          <a:p>
            <a:pPr marL="0" lvl="0" indent="0" algn="l" rtl="0">
              <a:spcBef>
                <a:spcPts val="0"/>
              </a:spcBef>
              <a:spcAft>
                <a:spcPts val="0"/>
              </a:spcAft>
              <a:buNone/>
            </a:pPr>
            <a:r>
              <a:rPr lang="en-AU"/>
              <a:t>Poor choice overall – shot down by older more agile planes _ designed to fly with F22 raptors</a:t>
            </a:r>
            <a:endParaRPr/>
          </a:p>
          <a:p>
            <a:pPr marL="0" lvl="0" indent="0" algn="l" rtl="0">
              <a:spcBef>
                <a:spcPts val="0"/>
              </a:spcBef>
              <a:spcAft>
                <a:spcPts val="0"/>
              </a:spcAft>
              <a:buNone/>
            </a:pPr>
            <a:r>
              <a:rPr lang="en-AU"/>
              <a:t>Weakens Oz self reliance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AU"/>
              <a:t>Through the innovative 'Team Australia' program for the F-35 Lightning II fighter, Australian companies have already received over A$350m of contracts for F-35 work, with potential for up to $6 billion of work over the life of the program.</a:t>
            </a:r>
            <a:endParaRPr/>
          </a:p>
        </p:txBody>
      </p:sp>
      <p:sp>
        <p:nvSpPr>
          <p:cNvPr id="160" name="Google Shape;160;p9: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41"/>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21" name="Google Shape;21;p41"/>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2"/>
              </a:buClr>
              <a:buSzPts val="4800"/>
              <a:buFont typeface="Lucida Sans"/>
              <a:buNone/>
              <a:defRPr sz="48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1"/>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rmAutofit/>
          </a:bodyPr>
          <a:lstStyle>
            <a:lvl1pPr marR="64008" lvl="0"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a:endParaRPr/>
          </a:p>
        </p:txBody>
      </p:sp>
      <p:grpSp>
        <p:nvGrpSpPr>
          <p:cNvPr id="23" name="Google Shape;23;p41"/>
          <p:cNvGrpSpPr/>
          <p:nvPr/>
        </p:nvGrpSpPr>
        <p:grpSpPr>
          <a:xfrm>
            <a:off x="-3765" y="4953000"/>
            <a:ext cx="9147765" cy="1912088"/>
            <a:chOff x="-3765" y="4832896"/>
            <a:chExt cx="9147765" cy="2032192"/>
          </a:xfrm>
        </p:grpSpPr>
        <p:sp>
          <p:nvSpPr>
            <p:cNvPr id="24" name="Google Shape;24;p41"/>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5" name="Google Shape;25;p41"/>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6" name="Google Shape;26;p41"/>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27" name="Google Shape;27;p41"/>
            <p:cNvCxnSpPr/>
            <p:nvPr/>
          </p:nvCxnSpPr>
          <p:spPr>
            <a:xfrm>
              <a:off x="-3765" y="4880373"/>
              <a:ext cx="9147765" cy="839943"/>
            </a:xfrm>
            <a:prstGeom prst="straightConnector1">
              <a:avLst/>
            </a:prstGeom>
            <a:noFill/>
            <a:ln w="12050" cap="flat" cmpd="sng">
              <a:solidFill>
                <a:srgbClr val="93C5D8"/>
              </a:solidFill>
              <a:prstDash val="solid"/>
              <a:miter lim="800000"/>
              <a:headEnd type="none" w="sm" len="sm"/>
              <a:tailEnd type="none" w="sm" len="sm"/>
            </a:ln>
          </p:spPr>
        </p:cxnSp>
      </p:grpSp>
      <p:sp>
        <p:nvSpPr>
          <p:cNvPr id="28" name="Google Shape;28;p4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rgbClr val="FFFFFF"/>
                </a:solidFill>
                <a:latin typeface="Lucida Sans"/>
                <a:ea typeface="Lucida Sans"/>
                <a:cs typeface="Lucida Sans"/>
                <a:sym typeface="Lucida Sans"/>
              </a:defRPr>
            </a:lvl1pPr>
            <a:lvl2pPr marL="0" lvl="1" indent="0" algn="r">
              <a:spcBef>
                <a:spcPts val="0"/>
              </a:spcBef>
              <a:buNone/>
              <a:defRPr sz="1000" b="0">
                <a:solidFill>
                  <a:srgbClr val="FFFFFF"/>
                </a:solidFill>
                <a:latin typeface="Lucida Sans"/>
                <a:ea typeface="Lucida Sans"/>
                <a:cs typeface="Lucida Sans"/>
                <a:sym typeface="Lucida Sans"/>
              </a:defRPr>
            </a:lvl2pPr>
            <a:lvl3pPr marL="0" lvl="2" indent="0" algn="r">
              <a:spcBef>
                <a:spcPts val="0"/>
              </a:spcBef>
              <a:buNone/>
              <a:defRPr sz="1000" b="0">
                <a:solidFill>
                  <a:srgbClr val="FFFFFF"/>
                </a:solidFill>
                <a:latin typeface="Lucida Sans"/>
                <a:ea typeface="Lucida Sans"/>
                <a:cs typeface="Lucida Sans"/>
                <a:sym typeface="Lucida Sans"/>
              </a:defRPr>
            </a:lvl3pPr>
            <a:lvl4pPr marL="0" lvl="3" indent="0" algn="r">
              <a:spcBef>
                <a:spcPts val="0"/>
              </a:spcBef>
              <a:buNone/>
              <a:defRPr sz="1000" b="0">
                <a:solidFill>
                  <a:srgbClr val="FFFFFF"/>
                </a:solidFill>
                <a:latin typeface="Lucida Sans"/>
                <a:ea typeface="Lucida Sans"/>
                <a:cs typeface="Lucida Sans"/>
                <a:sym typeface="Lucida Sans"/>
              </a:defRPr>
            </a:lvl4pPr>
            <a:lvl5pPr marL="0" lvl="4" indent="0" algn="r">
              <a:spcBef>
                <a:spcPts val="0"/>
              </a:spcBef>
              <a:buNone/>
              <a:defRPr sz="1000" b="0">
                <a:solidFill>
                  <a:srgbClr val="FFFFFF"/>
                </a:solidFill>
                <a:latin typeface="Lucida Sans"/>
                <a:ea typeface="Lucida Sans"/>
                <a:cs typeface="Lucida Sans"/>
                <a:sym typeface="Lucida Sans"/>
              </a:defRPr>
            </a:lvl5pPr>
            <a:lvl6pPr marL="0" lvl="5" indent="0" algn="r">
              <a:spcBef>
                <a:spcPts val="0"/>
              </a:spcBef>
              <a:buNone/>
              <a:defRPr sz="1000" b="0">
                <a:solidFill>
                  <a:srgbClr val="FFFFFF"/>
                </a:solidFill>
                <a:latin typeface="Lucida Sans"/>
                <a:ea typeface="Lucida Sans"/>
                <a:cs typeface="Lucida Sans"/>
                <a:sym typeface="Lucida Sans"/>
              </a:defRPr>
            </a:lvl6pPr>
            <a:lvl7pPr marL="0" lvl="6" indent="0" algn="r">
              <a:spcBef>
                <a:spcPts val="0"/>
              </a:spcBef>
              <a:buNone/>
              <a:defRPr sz="1000" b="0">
                <a:solidFill>
                  <a:srgbClr val="FFFFFF"/>
                </a:solidFill>
                <a:latin typeface="Lucida Sans"/>
                <a:ea typeface="Lucida Sans"/>
                <a:cs typeface="Lucida Sans"/>
                <a:sym typeface="Lucida Sans"/>
              </a:defRPr>
            </a:lvl7pPr>
            <a:lvl8pPr marL="0" lvl="7" indent="0" algn="r">
              <a:spcBef>
                <a:spcPts val="0"/>
              </a:spcBef>
              <a:buNone/>
              <a:defRPr sz="1000" b="0">
                <a:solidFill>
                  <a:srgbClr val="FFFFFF"/>
                </a:solidFill>
                <a:latin typeface="Lucida Sans"/>
                <a:ea typeface="Lucida Sans"/>
                <a:cs typeface="Lucida Sans"/>
                <a:sym typeface="Lucida Sans"/>
              </a:defRPr>
            </a:lvl8pPr>
            <a:lvl9pPr marL="0" lvl="8" indent="0" algn="r">
              <a:spcBef>
                <a:spcPts val="0"/>
              </a:spcBef>
              <a:buNone/>
              <a:defRPr sz="1000" b="0">
                <a:solidFill>
                  <a:srgbClr val="FFFFFF"/>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3" name="Google Shape;93;p5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51"/>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1"/>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9" name="Google Shape;99;p5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42"/>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3" name="Google Shape;33;p4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36" name="Google Shape;36;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2"/>
              </a:buClr>
              <a:buSzPts val="4800"/>
              <a:buFont typeface="Lucida Sans"/>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564"/>
              <a:buNone/>
              <a:defRPr sz="2300">
                <a:solidFill>
                  <a:schemeClr val="lt1"/>
                </a:solidFill>
              </a:defRPr>
            </a:lvl1pPr>
            <a:lvl2pPr marL="914400" lvl="1" indent="-228600" algn="l">
              <a:spcBef>
                <a:spcPts val="324"/>
              </a:spcBef>
              <a:spcAft>
                <a:spcPts val="0"/>
              </a:spcAft>
              <a:buSzPts val="1800"/>
              <a:buNone/>
              <a:defRPr sz="1800">
                <a:solidFill>
                  <a:schemeClr val="lt1"/>
                </a:solidFill>
              </a:defRPr>
            </a:lvl2pPr>
            <a:lvl3pPr marL="1371600" lvl="2" indent="-228600" algn="l">
              <a:spcBef>
                <a:spcPts val="350"/>
              </a:spcBef>
              <a:spcAft>
                <a:spcPts val="0"/>
              </a:spcAft>
              <a:buSzPts val="1600"/>
              <a:buNone/>
              <a:defRPr sz="1600">
                <a:solidFill>
                  <a:schemeClr val="lt1"/>
                </a:solidFill>
              </a:defRPr>
            </a:lvl3pPr>
            <a:lvl4pPr marL="1828800" lvl="3" indent="-228600" algn="l">
              <a:spcBef>
                <a:spcPts val="350"/>
              </a:spcBef>
              <a:spcAft>
                <a:spcPts val="0"/>
              </a:spcAft>
              <a:buSzPts val="1400"/>
              <a:buNone/>
              <a:defRPr sz="1400">
                <a:solidFill>
                  <a:schemeClr val="lt1"/>
                </a:solidFill>
              </a:defRPr>
            </a:lvl4pPr>
            <a:lvl5pPr marL="2286000" lvl="4" indent="-228600" algn="l">
              <a:spcBef>
                <a:spcPts val="350"/>
              </a:spcBef>
              <a:spcAft>
                <a:spcPts val="0"/>
              </a:spcAft>
              <a:buSzPts val="1400"/>
              <a:buNone/>
              <a:defRPr sz="1400">
                <a:solidFill>
                  <a:schemeClr val="lt1"/>
                </a:solidFill>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0" name="Google Shape;40;p4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43" name="Google Shape;43;p43"/>
          <p:cNvSpPr/>
          <p:nvPr/>
        </p:nvSpPr>
        <p:spPr>
          <a:xfrm>
            <a:off x="3636680"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4" name="Google Shape;44;p43"/>
          <p:cNvSpPr/>
          <p:nvPr/>
        </p:nvSpPr>
        <p:spPr>
          <a:xfrm>
            <a:off x="3450264"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Google Shape;46;p44"/>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7" name="Google Shape;47;p44"/>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8" name="Google Shape;48;p4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51" name="Google Shape;51;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rotWithShape="1">
          <a:blip r:embed="rId2">
            <a:alphaModFix/>
          </a:blip>
          <a:tile tx="0" ty="0" sx="50000" sy="50000" flip="none" algn="tl"/>
        </a:blipFill>
        <a:effectLst/>
      </p:bgPr>
    </p:bg>
    <p:spTree>
      <p:nvGrpSpPr>
        <p:cNvPr id="1" name="Shape 52"/>
        <p:cNvGrpSpPr/>
        <p:nvPr/>
      </p:nvGrpSpPr>
      <p:grpSpPr>
        <a:xfrm>
          <a:off x="0" y="0"/>
          <a:ext cx="0" cy="0"/>
          <a:chOff x="0" y="0"/>
          <a:chExt cx="0" cy="0"/>
        </a:xfrm>
      </p:grpSpPr>
      <p:sp>
        <p:nvSpPr>
          <p:cNvPr id="53" name="Google Shape;53;p45"/>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5"/>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5" name="Google Shape;55;p45"/>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6" name="Google Shape;56;p45"/>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40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7" name="Google Shape;57;p45"/>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8" name="Google Shape;58;p4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Google Shape;62;p4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65" name="Google Shape;6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4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Google Shape;71;p48"/>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accent1"/>
              </a:buClr>
              <a:buSzPts val="2500"/>
              <a:buFont typeface="Lucida Sans"/>
              <a:buNone/>
              <a:defRPr sz="25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8"/>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1088"/>
              <a:buNone/>
              <a:defRPr sz="1600"/>
            </a:lvl1pPr>
            <a:lvl2pPr marL="914400" lvl="1" indent="-228600" algn="l">
              <a:spcBef>
                <a:spcPts val="324"/>
              </a:spcBef>
              <a:spcAft>
                <a:spcPts val="0"/>
              </a:spcAft>
              <a:buSzPts val="1200"/>
              <a:buNone/>
              <a:defRPr sz="1200"/>
            </a:lvl2pPr>
            <a:lvl3pPr marL="1371600" lvl="2" indent="-228600" algn="l">
              <a:spcBef>
                <a:spcPts val="350"/>
              </a:spcBef>
              <a:spcAft>
                <a:spcPts val="0"/>
              </a:spcAft>
              <a:buSzPts val="1000"/>
              <a:buNone/>
              <a:defRPr sz="1000"/>
            </a:lvl3pPr>
            <a:lvl4pPr marL="1828800" lvl="3" indent="-228600" algn="l">
              <a:spcBef>
                <a:spcPts val="350"/>
              </a:spcBef>
              <a:spcAft>
                <a:spcPts val="0"/>
              </a:spcAft>
              <a:buSzPts val="900"/>
              <a:buNone/>
              <a:defRPr sz="900"/>
            </a:lvl4pPr>
            <a:lvl5pPr marL="2286000" lvl="4" indent="-228600" algn="l">
              <a:spcBef>
                <a:spcPts val="350"/>
              </a:spcBef>
              <a:spcAft>
                <a:spcPts val="0"/>
              </a:spcAft>
              <a:buSzPts val="900"/>
              <a:buNone/>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3" name="Google Shape;73;p48"/>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rmAutofit/>
          </a:bodyPr>
          <a:lstStyle>
            <a:lvl1pPr marL="457200" lvl="0" indent="-366776" algn="l">
              <a:spcBef>
                <a:spcPts val="400"/>
              </a:spcBef>
              <a:spcAft>
                <a:spcPts val="0"/>
              </a:spcAft>
              <a:buSzPts val="2176"/>
              <a:buChar char="🞂"/>
              <a:defRPr sz="3200"/>
            </a:lvl1pPr>
            <a:lvl2pPr marL="914400" lvl="1" indent="-406400" algn="l">
              <a:spcBef>
                <a:spcPts val="324"/>
              </a:spcBef>
              <a:spcAft>
                <a:spcPts val="0"/>
              </a:spcAft>
              <a:buSzPts val="2800"/>
              <a:buChar char="◦"/>
              <a:defRPr sz="2800"/>
            </a:lvl2pPr>
            <a:lvl3pPr marL="1371600" lvl="2" indent="-381000" algn="l">
              <a:spcBef>
                <a:spcPts val="350"/>
              </a:spcBef>
              <a:spcAft>
                <a:spcPts val="0"/>
              </a:spcAft>
              <a:buSzPts val="2400"/>
              <a:buChar char="●"/>
              <a:defRPr sz="2400"/>
            </a:lvl3pPr>
            <a:lvl4pPr marL="1828800" lvl="3" indent="-355600" algn="l">
              <a:spcBef>
                <a:spcPts val="350"/>
              </a:spcBef>
              <a:spcAft>
                <a:spcPts val="0"/>
              </a:spcAft>
              <a:buSzPts val="2000"/>
              <a:buChar char="●"/>
              <a:defRPr sz="2000"/>
            </a:lvl4pPr>
            <a:lvl5pPr marL="2286000" lvl="4" indent="-355600" algn="l">
              <a:spcBef>
                <a:spcPts val="350"/>
              </a:spcBef>
              <a:spcAft>
                <a:spcPts val="0"/>
              </a:spcAft>
              <a:buSzPts val="2000"/>
              <a:buChar char="●"/>
              <a:defRPr sz="20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4" name="Google Shape;74;p4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Google Shape;78;p49"/>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rmAutofit/>
          </a:bodyPr>
          <a:lstStyle>
            <a:lvl1pPr marL="457200" marR="18288" lvl="0" indent="-228600" algn="r">
              <a:spcBef>
                <a:spcPts val="400"/>
              </a:spcBef>
              <a:spcAft>
                <a:spcPts val="0"/>
              </a:spcAft>
              <a:buSzPts val="952"/>
              <a:buNone/>
              <a:defRPr sz="1400"/>
            </a:lvl1pPr>
            <a:lvl2pPr marL="914400" lvl="1" indent="-304800" algn="l">
              <a:spcBef>
                <a:spcPts val="324"/>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9" name="Google Shape;79;p49"/>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Lucida Sans"/>
                <a:ea typeface="Lucida Sans"/>
                <a:cs typeface="Lucida Sans"/>
                <a:sym typeface="Lucida Sans"/>
              </a:defRPr>
            </a:lvl1pPr>
            <a:lvl2pPr marR="0" lvl="1" algn="l" rtl="0">
              <a:spcBef>
                <a:spcPts val="324"/>
              </a:spcBef>
              <a:spcAft>
                <a:spcPts val="0"/>
              </a:spcAft>
              <a:buClr>
                <a:schemeClr val="accent1"/>
              </a:buClr>
              <a:buSzPts val="2300"/>
              <a:buFont typeface="Verdana"/>
              <a:buChar char="◦"/>
              <a:defRPr sz="2300" b="0" i="0" u="none" strike="noStrike" cap="none">
                <a:solidFill>
                  <a:schemeClr val="lt1"/>
                </a:solidFill>
                <a:latin typeface="Lucida Sans"/>
                <a:ea typeface="Lucida Sans"/>
                <a:cs typeface="Lucida Sans"/>
                <a:sym typeface="Lucida Sans"/>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Lucida Sans"/>
                <a:ea typeface="Lucida Sans"/>
                <a:cs typeface="Lucida Sans"/>
                <a:sym typeface="Lucida Sans"/>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Lucida Sans"/>
                <a:ea typeface="Lucida Sans"/>
                <a:cs typeface="Lucida Sans"/>
                <a:sym typeface="Lucida Sans"/>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Lucida Sans"/>
                <a:ea typeface="Lucida Sans"/>
                <a:cs typeface="Lucida Sans"/>
                <a:sym typeface="Lucida Sans"/>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Lucida Sans"/>
                <a:ea typeface="Lucida Sans"/>
                <a:cs typeface="Lucida Sans"/>
                <a:sym typeface="Lucida Sans"/>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9pPr>
          </a:lstStyle>
          <a:p>
            <a:endParaRPr/>
          </a:p>
        </p:txBody>
      </p:sp>
      <p:sp>
        <p:nvSpPr>
          <p:cNvPr id="80" name="Google Shape;80;p4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chemeClr val="lt1"/>
                </a:solidFill>
                <a:latin typeface="Lucida Sans"/>
                <a:ea typeface="Lucida Sans"/>
                <a:cs typeface="Lucida Sans"/>
                <a:sym typeface="Lucida Sans"/>
              </a:defRPr>
            </a:lvl1pPr>
            <a:lvl2pPr marL="0" lvl="1" indent="0" algn="r">
              <a:spcBef>
                <a:spcPts val="0"/>
              </a:spcBef>
              <a:buNone/>
              <a:defRPr sz="1000" b="0">
                <a:solidFill>
                  <a:schemeClr val="lt1"/>
                </a:solidFill>
                <a:latin typeface="Lucida Sans"/>
                <a:ea typeface="Lucida Sans"/>
                <a:cs typeface="Lucida Sans"/>
                <a:sym typeface="Lucida Sans"/>
              </a:defRPr>
            </a:lvl2pPr>
            <a:lvl3pPr marL="0" lvl="2" indent="0" algn="r">
              <a:spcBef>
                <a:spcPts val="0"/>
              </a:spcBef>
              <a:buNone/>
              <a:defRPr sz="1000" b="0">
                <a:solidFill>
                  <a:schemeClr val="lt1"/>
                </a:solidFill>
                <a:latin typeface="Lucida Sans"/>
                <a:ea typeface="Lucida Sans"/>
                <a:cs typeface="Lucida Sans"/>
                <a:sym typeface="Lucida Sans"/>
              </a:defRPr>
            </a:lvl3pPr>
            <a:lvl4pPr marL="0" lvl="3" indent="0" algn="r">
              <a:spcBef>
                <a:spcPts val="0"/>
              </a:spcBef>
              <a:buNone/>
              <a:defRPr sz="1000" b="0">
                <a:solidFill>
                  <a:schemeClr val="lt1"/>
                </a:solidFill>
                <a:latin typeface="Lucida Sans"/>
                <a:ea typeface="Lucida Sans"/>
                <a:cs typeface="Lucida Sans"/>
                <a:sym typeface="Lucida Sans"/>
              </a:defRPr>
            </a:lvl4pPr>
            <a:lvl5pPr marL="0" lvl="4" indent="0" algn="r">
              <a:spcBef>
                <a:spcPts val="0"/>
              </a:spcBef>
              <a:buNone/>
              <a:defRPr sz="1000" b="0">
                <a:solidFill>
                  <a:schemeClr val="lt1"/>
                </a:solidFill>
                <a:latin typeface="Lucida Sans"/>
                <a:ea typeface="Lucida Sans"/>
                <a:cs typeface="Lucida Sans"/>
                <a:sym typeface="Lucida Sans"/>
              </a:defRPr>
            </a:lvl5pPr>
            <a:lvl6pPr marL="0" lvl="5" indent="0" algn="r">
              <a:spcBef>
                <a:spcPts val="0"/>
              </a:spcBef>
              <a:buNone/>
              <a:defRPr sz="1000" b="0">
                <a:solidFill>
                  <a:schemeClr val="lt1"/>
                </a:solidFill>
                <a:latin typeface="Lucida Sans"/>
                <a:ea typeface="Lucida Sans"/>
                <a:cs typeface="Lucida Sans"/>
                <a:sym typeface="Lucida Sans"/>
              </a:defRPr>
            </a:lvl6pPr>
            <a:lvl7pPr marL="0" lvl="6" indent="0" algn="r">
              <a:spcBef>
                <a:spcPts val="0"/>
              </a:spcBef>
              <a:buNone/>
              <a:defRPr sz="1000" b="0">
                <a:solidFill>
                  <a:schemeClr val="lt1"/>
                </a:solidFill>
                <a:latin typeface="Lucida Sans"/>
                <a:ea typeface="Lucida Sans"/>
                <a:cs typeface="Lucida Sans"/>
                <a:sym typeface="Lucida Sans"/>
              </a:defRPr>
            </a:lvl7pPr>
            <a:lvl8pPr marL="0" lvl="7" indent="0" algn="r">
              <a:spcBef>
                <a:spcPts val="0"/>
              </a:spcBef>
              <a:buNone/>
              <a:defRPr sz="1000" b="0">
                <a:solidFill>
                  <a:schemeClr val="lt1"/>
                </a:solidFill>
                <a:latin typeface="Lucida Sans"/>
                <a:ea typeface="Lucida Sans"/>
                <a:cs typeface="Lucida Sans"/>
                <a:sym typeface="Lucida Sans"/>
              </a:defRPr>
            </a:lvl8pPr>
            <a:lvl9pPr marL="0" lvl="8" indent="0" algn="r">
              <a:spcBef>
                <a:spcPts val="0"/>
              </a:spcBef>
              <a:buNone/>
              <a:defRPr sz="1000" b="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AU"/>
              <a:t>‹#›</a:t>
            </a:fld>
            <a:endParaRPr/>
          </a:p>
        </p:txBody>
      </p:sp>
      <p:sp>
        <p:nvSpPr>
          <p:cNvPr id="83" name="Google Shape;83;p49"/>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rm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9"/>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5" name="Google Shape;85;p49"/>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6" name="Google Shape;86;p49"/>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87" name="Google Shape;87;p49"/>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88" name="Google Shape;88;p49"/>
          <p:cNvSpPr/>
          <p:nvPr/>
        </p:nvSpPr>
        <p:spPr>
          <a:xfrm>
            <a:off x="8664112"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9" name="Google Shape;89;p49"/>
          <p:cNvSpPr/>
          <p:nvPr/>
        </p:nvSpPr>
        <p:spPr>
          <a:xfrm>
            <a:off x="8477696"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1" name="Google Shape;11;p40"/>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2" name="Google Shape;12;p40"/>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13" name="Google Shape;13;p40"/>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4" name="Google Shape;1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4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4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7" name="Google Shape;17;p4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8" name="Google Shape;18;p4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Lucida Sans"/>
                <a:ea typeface="Lucida Sans"/>
                <a:cs typeface="Lucida Sans"/>
                <a:sym typeface="Lucida Sans"/>
              </a:defRPr>
            </a:lvl1pPr>
            <a:lvl2pPr marL="0" marR="0" lvl="1" indent="0" algn="r" rtl="0">
              <a:spcBef>
                <a:spcPts val="0"/>
              </a:spcBef>
              <a:buNone/>
              <a:defRPr sz="1000" b="0" u="none">
                <a:solidFill>
                  <a:schemeClr val="dk1"/>
                </a:solidFill>
                <a:latin typeface="Lucida Sans"/>
                <a:ea typeface="Lucida Sans"/>
                <a:cs typeface="Lucida Sans"/>
                <a:sym typeface="Lucida Sans"/>
              </a:defRPr>
            </a:lvl2pPr>
            <a:lvl3pPr marL="0" marR="0" lvl="2" indent="0" algn="r" rtl="0">
              <a:spcBef>
                <a:spcPts val="0"/>
              </a:spcBef>
              <a:buNone/>
              <a:defRPr sz="1000" b="0" u="none">
                <a:solidFill>
                  <a:schemeClr val="dk1"/>
                </a:solidFill>
                <a:latin typeface="Lucida Sans"/>
                <a:ea typeface="Lucida Sans"/>
                <a:cs typeface="Lucida Sans"/>
                <a:sym typeface="Lucida Sans"/>
              </a:defRPr>
            </a:lvl3pPr>
            <a:lvl4pPr marL="0" marR="0" lvl="3" indent="0" algn="r" rtl="0">
              <a:spcBef>
                <a:spcPts val="0"/>
              </a:spcBef>
              <a:buNone/>
              <a:defRPr sz="1000" b="0" u="none">
                <a:solidFill>
                  <a:schemeClr val="dk1"/>
                </a:solidFill>
                <a:latin typeface="Lucida Sans"/>
                <a:ea typeface="Lucida Sans"/>
                <a:cs typeface="Lucida Sans"/>
                <a:sym typeface="Lucida Sans"/>
              </a:defRPr>
            </a:lvl4pPr>
            <a:lvl5pPr marL="0" marR="0" lvl="4" indent="0" algn="r" rtl="0">
              <a:spcBef>
                <a:spcPts val="0"/>
              </a:spcBef>
              <a:buNone/>
              <a:defRPr sz="1000" b="0" u="none">
                <a:solidFill>
                  <a:schemeClr val="dk1"/>
                </a:solidFill>
                <a:latin typeface="Lucida Sans"/>
                <a:ea typeface="Lucida Sans"/>
                <a:cs typeface="Lucida Sans"/>
                <a:sym typeface="Lucida Sans"/>
              </a:defRPr>
            </a:lvl5pPr>
            <a:lvl6pPr marL="0" marR="0" lvl="5" indent="0" algn="r" rtl="0">
              <a:spcBef>
                <a:spcPts val="0"/>
              </a:spcBef>
              <a:buNone/>
              <a:defRPr sz="1000" b="0" u="none">
                <a:solidFill>
                  <a:schemeClr val="dk1"/>
                </a:solidFill>
                <a:latin typeface="Lucida Sans"/>
                <a:ea typeface="Lucida Sans"/>
                <a:cs typeface="Lucida Sans"/>
                <a:sym typeface="Lucida Sans"/>
              </a:defRPr>
            </a:lvl6pPr>
            <a:lvl7pPr marL="0" marR="0" lvl="6" indent="0" algn="r" rtl="0">
              <a:spcBef>
                <a:spcPts val="0"/>
              </a:spcBef>
              <a:buNone/>
              <a:defRPr sz="1000" b="0" u="none">
                <a:solidFill>
                  <a:schemeClr val="dk1"/>
                </a:solidFill>
                <a:latin typeface="Lucida Sans"/>
                <a:ea typeface="Lucida Sans"/>
                <a:cs typeface="Lucida Sans"/>
                <a:sym typeface="Lucida Sans"/>
              </a:defRPr>
            </a:lvl7pPr>
            <a:lvl8pPr marL="0" marR="0" lvl="7" indent="0" algn="r" rtl="0">
              <a:spcBef>
                <a:spcPts val="0"/>
              </a:spcBef>
              <a:buNone/>
              <a:defRPr sz="1000" b="0" u="none">
                <a:solidFill>
                  <a:schemeClr val="dk1"/>
                </a:solidFill>
                <a:latin typeface="Lucida Sans"/>
                <a:ea typeface="Lucida Sans"/>
                <a:cs typeface="Lucida Sans"/>
                <a:sym typeface="Lucida Sans"/>
              </a:defRPr>
            </a:lvl8pPr>
            <a:lvl9pPr marL="0" marR="0" lvl="8" indent="0" algn="r" rtl="0">
              <a:spcBef>
                <a:spcPts val="0"/>
              </a:spcBef>
              <a:buNone/>
              <a:defRPr sz="1000" b="0" u="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udget.gov.au/2019-20/content/bp1/download/bp1_bs5.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search?client=firefox-b-d&amp;q=acoss+povert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google.com/search?client=firefox-b-d&amp;q=acoss+pover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egalaidmatters.org.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apw.org.a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news.brown.edu/articles/2017/05/jobsco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755576" y="548680"/>
            <a:ext cx="7772400" cy="2376264"/>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dk2"/>
              </a:buClr>
              <a:buSzPts val="3600"/>
              <a:buFont typeface="Lucida Sans"/>
              <a:buNone/>
            </a:pPr>
            <a:r>
              <a:rPr lang="en-AU" sz="3600"/>
              <a:t>The Rise of Militarism in Australia </a:t>
            </a:r>
            <a:br>
              <a:rPr lang="en-AU" sz="3600"/>
            </a:br>
            <a:br>
              <a:rPr lang="en-AU" sz="3600"/>
            </a:br>
            <a:r>
              <a:rPr lang="en-AU" sz="3600"/>
              <a:t>What does it actually cost?</a:t>
            </a:r>
            <a:endParaRPr sz="3600"/>
          </a:p>
        </p:txBody>
      </p:sp>
      <p:sp>
        <p:nvSpPr>
          <p:cNvPr id="107" name="Google Shape;107;p1"/>
          <p:cNvSpPr txBox="1">
            <a:spLocks noGrp="1"/>
          </p:cNvSpPr>
          <p:nvPr>
            <p:ph type="subTitle" idx="1"/>
          </p:nvPr>
        </p:nvSpPr>
        <p:spPr>
          <a:xfrm>
            <a:off x="1371600" y="3212976"/>
            <a:ext cx="6400800" cy="2425824"/>
          </a:xfrm>
          <a:prstGeom prst="rect">
            <a:avLst/>
          </a:prstGeom>
          <a:noFill/>
          <a:ln>
            <a:noFill/>
          </a:ln>
        </p:spPr>
        <p:txBody>
          <a:bodyPr spcFirstLastPara="1" wrap="square" lIns="45700" tIns="45700" rIns="45700" bIns="45700" anchor="t" anchorCtr="0">
            <a:normAutofit/>
          </a:bodyPr>
          <a:lstStyle/>
          <a:p>
            <a:pPr marL="0" marR="64008" lvl="0" indent="0" algn="r" rtl="0">
              <a:spcBef>
                <a:spcPts val="0"/>
              </a:spcBef>
              <a:spcAft>
                <a:spcPts val="0"/>
              </a:spcAft>
              <a:buSzPts val="1836"/>
              <a:buNone/>
            </a:pPr>
            <a:r>
              <a:rPr lang="en-AU"/>
              <a:t>Dr Margaret Beavis</a:t>
            </a:r>
            <a:endParaRPr/>
          </a:p>
          <a:p>
            <a:pPr marL="0" marR="64008" lvl="0" indent="0" algn="r" rtl="0">
              <a:spcBef>
                <a:spcPts val="400"/>
              </a:spcBef>
              <a:spcAft>
                <a:spcPts val="0"/>
              </a:spcAft>
              <a:buSzPts val="1836"/>
              <a:buNone/>
            </a:pPr>
            <a:endParaRPr/>
          </a:p>
          <a:p>
            <a:pPr marL="0" marR="64008" lvl="0" indent="0" algn="r" rtl="0">
              <a:spcBef>
                <a:spcPts val="400"/>
              </a:spcBef>
              <a:spcAft>
                <a:spcPts val="0"/>
              </a:spcAft>
              <a:buSzPts val="1836"/>
              <a:buNone/>
            </a:pPr>
            <a:endParaRPr/>
          </a:p>
        </p:txBody>
      </p:sp>
      <p:pic>
        <p:nvPicPr>
          <p:cNvPr id="108" name="Google Shape;108;p1"/>
          <p:cNvPicPr preferRelativeResize="0"/>
          <p:nvPr/>
        </p:nvPicPr>
        <p:blipFill rotWithShape="1">
          <a:blip r:embed="rId3">
            <a:alphaModFix/>
          </a:blip>
          <a:srcRect/>
          <a:stretch/>
        </p:blipFill>
        <p:spPr>
          <a:xfrm>
            <a:off x="857250" y="4514257"/>
            <a:ext cx="8286750" cy="1590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p:cNvPicPr preferRelativeResize="0">
            <a:picLocks noGrp="1"/>
          </p:cNvPicPr>
          <p:nvPr>
            <p:ph type="body" idx="1"/>
          </p:nvPr>
        </p:nvPicPr>
        <p:blipFill rotWithShape="1">
          <a:blip r:embed="rId3">
            <a:alphaModFix/>
          </a:blip>
          <a:srcRect/>
          <a:stretch/>
        </p:blipFill>
        <p:spPr>
          <a:xfrm>
            <a:off x="0" y="548680"/>
            <a:ext cx="9129775" cy="49411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1" descr="C:\Users\Margaret\Pictures\MAPW\Lockheed Martin Uni Melb Poster tiny url MAPW badged (3).jpg"/>
          <p:cNvPicPr preferRelativeResize="0">
            <a:picLocks noGrp="1"/>
          </p:cNvPicPr>
          <p:nvPr>
            <p:ph type="body" idx="1"/>
          </p:nvPr>
        </p:nvPicPr>
        <p:blipFill rotWithShape="1">
          <a:blip r:embed="rId3">
            <a:alphaModFix/>
          </a:blip>
          <a:srcRect/>
          <a:stretch/>
        </p:blipFill>
        <p:spPr>
          <a:xfrm>
            <a:off x="457200" y="179791"/>
            <a:ext cx="8509595" cy="60168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body" idx="1"/>
          </p:nvPr>
        </p:nvSpPr>
        <p:spPr>
          <a:xfrm>
            <a:off x="457200" y="1600200"/>
            <a:ext cx="8229600" cy="506916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AU" b="1"/>
              <a:t>F-35 Joint Strike Fighter</a:t>
            </a:r>
            <a:r>
              <a:rPr lang="en-AU"/>
              <a:t>: Canada’s Auditor General: scathing, forced competitive tender. LM threatened local contract withdrawal</a:t>
            </a:r>
            <a:endParaRPr/>
          </a:p>
          <a:p>
            <a:pPr marL="0"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b="1"/>
              <a:t>French Sub contract</a:t>
            </a:r>
            <a:r>
              <a:rPr lang="en-AU"/>
              <a:t>: more about SA jobs than effective eqiupment. Vapour ware. Obsolete?</a:t>
            </a:r>
            <a:endParaRPr/>
          </a:p>
          <a:p>
            <a:pPr marL="0"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b="1"/>
              <a:t>Frigates</a:t>
            </a:r>
            <a:r>
              <a:rPr lang="en-AU"/>
              <a:t>: Easy targets (other options, e.g. undersea drones, need evaluation)</a:t>
            </a:r>
            <a:endParaRPr/>
          </a:p>
          <a:p>
            <a:pPr marL="0" lvl="0" indent="0" algn="l" rtl="0">
              <a:spcBef>
                <a:spcPts val="400"/>
              </a:spcBef>
              <a:spcAft>
                <a:spcPts val="0"/>
              </a:spcAft>
              <a:buSzPts val="1836"/>
              <a:buNone/>
            </a:pPr>
            <a:endParaRPr/>
          </a:p>
        </p:txBody>
      </p:sp>
      <p:sp>
        <p:nvSpPr>
          <p:cNvPr id="183" name="Google Shape;183;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b="1"/>
              <a:t>Australia’s self reliance?</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36"/>
              <a:buNone/>
            </a:pPr>
            <a:r>
              <a:rPr lang="en-AU"/>
              <a:t>Minister for Defence Industry</a:t>
            </a:r>
            <a:endParaRPr/>
          </a:p>
          <a:p>
            <a:pPr marL="0" lvl="0" indent="0" algn="l" rtl="0">
              <a:spcBef>
                <a:spcPts val="400"/>
              </a:spcBef>
              <a:spcAft>
                <a:spcPts val="0"/>
              </a:spcAft>
              <a:buSzPts val="1836"/>
              <a:buNone/>
            </a:pPr>
            <a:r>
              <a:rPr lang="en-AU"/>
              <a:t>vs </a:t>
            </a:r>
            <a:endParaRPr/>
          </a:p>
          <a:p>
            <a:pPr marL="0" lvl="0" indent="0" algn="l" rtl="0">
              <a:spcBef>
                <a:spcPts val="400"/>
              </a:spcBef>
              <a:spcAft>
                <a:spcPts val="0"/>
              </a:spcAft>
              <a:buSzPts val="1836"/>
              <a:buNone/>
            </a:pPr>
            <a:r>
              <a:rPr lang="en-AU"/>
              <a:t>NZ - Minister for Disarmament and Arms Control</a:t>
            </a:r>
            <a:endParaRPr/>
          </a:p>
          <a:p>
            <a:pPr marL="0" lvl="0" indent="0" algn="l" rtl="0">
              <a:spcBef>
                <a:spcPts val="400"/>
              </a:spcBef>
              <a:spcAft>
                <a:spcPts val="0"/>
              </a:spcAft>
              <a:buSzPts val="1836"/>
              <a:buNone/>
            </a:pPr>
            <a:endParaRPr/>
          </a:p>
          <a:p>
            <a:pPr marL="0" lvl="0" indent="0" algn="l" rtl="0">
              <a:spcBef>
                <a:spcPts val="400"/>
              </a:spcBef>
              <a:spcAft>
                <a:spcPts val="0"/>
              </a:spcAft>
              <a:buSzPts val="1836"/>
              <a:buNone/>
            </a:pPr>
            <a:r>
              <a:rPr lang="en-AU"/>
              <a:t>Selling weapons- Middle East a “growth market”</a:t>
            </a:r>
            <a:endParaRPr/>
          </a:p>
        </p:txBody>
      </p:sp>
      <p:sp>
        <p:nvSpPr>
          <p:cNvPr id="190" name="Google Shape;19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Government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AU"/>
              <a:t>&gt; 85,000 children dead</a:t>
            </a:r>
            <a:endParaRPr/>
          </a:p>
          <a:p>
            <a:pPr marL="365760" lvl="0" indent="-256032" algn="l" rtl="0">
              <a:spcBef>
                <a:spcPts val="400"/>
              </a:spcBef>
              <a:spcAft>
                <a:spcPts val="0"/>
              </a:spcAft>
              <a:buSzPts val="1836"/>
              <a:buChar char="🞂"/>
            </a:pPr>
            <a:r>
              <a:rPr lang="en-AU"/>
              <a:t>Ongoing blockade led by Saudi Arabia</a:t>
            </a:r>
            <a:endParaRPr/>
          </a:p>
          <a:p>
            <a:pPr marL="365760" lvl="0" indent="-139446" algn="l" rtl="0">
              <a:spcBef>
                <a:spcPts val="400"/>
              </a:spcBef>
              <a:spcAft>
                <a:spcPts val="0"/>
              </a:spcAft>
              <a:buSzPts val="1836"/>
              <a:buNone/>
            </a:pPr>
            <a:endParaRPr/>
          </a:p>
          <a:p>
            <a:pPr marL="0" lvl="0" indent="0" algn="l" rtl="0">
              <a:spcBef>
                <a:spcPts val="400"/>
              </a:spcBef>
              <a:spcAft>
                <a:spcPts val="0"/>
              </a:spcAft>
              <a:buSzPts val="1836"/>
              <a:buNone/>
            </a:pPr>
            <a:endParaRPr>
              <a:solidFill>
                <a:srgbClr val="FF0000"/>
              </a:solidFill>
            </a:endParaRPr>
          </a:p>
        </p:txBody>
      </p:sp>
      <p:sp>
        <p:nvSpPr>
          <p:cNvPr id="197" name="Google Shape;19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Yemen</a:t>
            </a:r>
            <a:endParaRPr/>
          </a:p>
        </p:txBody>
      </p:sp>
      <p:pic>
        <p:nvPicPr>
          <p:cNvPr id="198" name="Google Shape;198;p14"/>
          <p:cNvPicPr preferRelativeResize="0"/>
          <p:nvPr/>
        </p:nvPicPr>
        <p:blipFill rotWithShape="1">
          <a:blip r:embed="rId3">
            <a:alphaModFix/>
          </a:blip>
          <a:srcRect/>
          <a:stretch/>
        </p:blipFill>
        <p:spPr>
          <a:xfrm>
            <a:off x="2951312" y="2525209"/>
            <a:ext cx="6192688" cy="43285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AU"/>
              <a:t>Germany, Norway, Finland, Netherlands, Denmark and Belgium cut off arms supplies to Saudi because of major human rights violations in Yemen. </a:t>
            </a:r>
            <a:endParaRPr/>
          </a:p>
          <a:p>
            <a:pPr marL="365760" lvl="0" indent="-139446" algn="l" rtl="0">
              <a:spcBef>
                <a:spcPts val="400"/>
              </a:spcBef>
              <a:spcAft>
                <a:spcPts val="0"/>
              </a:spcAft>
              <a:buSzPts val="1836"/>
              <a:buNone/>
            </a:pPr>
            <a:endParaRPr/>
          </a:p>
          <a:p>
            <a:pPr marL="365760" lvl="0" indent="-139446" algn="l" rtl="0">
              <a:spcBef>
                <a:spcPts val="400"/>
              </a:spcBef>
              <a:spcAft>
                <a:spcPts val="0"/>
              </a:spcAft>
              <a:buSzPts val="1836"/>
              <a:buNone/>
            </a:pPr>
            <a:endParaRPr/>
          </a:p>
          <a:p>
            <a:pPr marL="365760" lvl="0" indent="-256032" algn="l" rtl="0">
              <a:spcBef>
                <a:spcPts val="400"/>
              </a:spcBef>
              <a:spcAft>
                <a:spcPts val="0"/>
              </a:spcAft>
              <a:buSzPts val="1836"/>
              <a:buChar char="🞂"/>
            </a:pPr>
            <a:r>
              <a:rPr lang="en-AU"/>
              <a:t>UK, US resolutions condemning sales</a:t>
            </a:r>
            <a:endParaRPr/>
          </a:p>
          <a:p>
            <a:pPr marL="365760" lvl="0" indent="-139446" algn="l" rtl="0">
              <a:spcBef>
                <a:spcPts val="400"/>
              </a:spcBef>
              <a:spcAft>
                <a:spcPts val="0"/>
              </a:spcAft>
              <a:buSzPts val="1836"/>
              <a:buNone/>
            </a:pPr>
            <a:endParaRPr/>
          </a:p>
          <a:p>
            <a:pPr marL="365760" lvl="0" indent="-139446" algn="l" rtl="0">
              <a:spcBef>
                <a:spcPts val="400"/>
              </a:spcBef>
              <a:spcAft>
                <a:spcPts val="0"/>
              </a:spcAft>
              <a:buSzPts val="1836"/>
              <a:buNone/>
            </a:pPr>
            <a:endParaRPr/>
          </a:p>
        </p:txBody>
      </p:sp>
      <p:sp>
        <p:nvSpPr>
          <p:cNvPr id="205" name="Google Shape;20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Arms embargo?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body" idx="1"/>
          </p:nvPr>
        </p:nvSpPr>
        <p:spPr>
          <a:xfrm>
            <a:off x="457200" y="1481328"/>
            <a:ext cx="8229600" cy="52600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36"/>
              <a:buNone/>
            </a:pPr>
            <a:r>
              <a:rPr lang="en-AU"/>
              <a:t>US pushing Allies -spend 2% of GDP on defence</a:t>
            </a:r>
            <a:endParaRPr/>
          </a:p>
          <a:p>
            <a:pPr marL="0" lvl="0" indent="0" algn="l" rtl="0">
              <a:spcBef>
                <a:spcPts val="400"/>
              </a:spcBef>
              <a:spcAft>
                <a:spcPts val="0"/>
              </a:spcAft>
              <a:buSzPts val="1836"/>
              <a:buNone/>
            </a:pPr>
            <a:r>
              <a:rPr lang="en-AU"/>
              <a:t> </a:t>
            </a:r>
            <a:endParaRPr/>
          </a:p>
          <a:p>
            <a:pPr marL="0" lvl="0" indent="0" algn="l" rtl="0">
              <a:spcBef>
                <a:spcPts val="400"/>
              </a:spcBef>
              <a:spcAft>
                <a:spcPts val="0"/>
              </a:spcAft>
              <a:buSzPts val="1836"/>
              <a:buNone/>
            </a:pPr>
            <a:r>
              <a:rPr lang="en-AU">
                <a:solidFill>
                  <a:srgbClr val="FF0000"/>
                </a:solidFill>
              </a:rPr>
              <a:t>Taxation = less than a quarter of GDP</a:t>
            </a:r>
            <a:endParaRPr/>
          </a:p>
          <a:p>
            <a:pPr marL="0" lvl="0" indent="0" algn="l" rtl="0">
              <a:spcBef>
                <a:spcPts val="400"/>
              </a:spcBef>
              <a:spcAft>
                <a:spcPts val="0"/>
              </a:spcAft>
              <a:buSzPts val="1836"/>
              <a:buNone/>
            </a:pPr>
            <a:endParaRPr>
              <a:solidFill>
                <a:srgbClr val="FF0000"/>
              </a:solidFill>
            </a:endParaRPr>
          </a:p>
          <a:p>
            <a:pPr marL="0" lvl="0" indent="0" algn="l" rtl="0">
              <a:spcBef>
                <a:spcPts val="400"/>
              </a:spcBef>
              <a:spcAft>
                <a:spcPts val="0"/>
              </a:spcAft>
              <a:buSzPts val="1836"/>
              <a:buNone/>
            </a:pPr>
            <a:r>
              <a:rPr lang="en-AU"/>
              <a:t>Government budget 2019-20 = $506 billion </a:t>
            </a:r>
            <a:endParaRPr/>
          </a:p>
          <a:p>
            <a:pPr marL="0" lvl="0" indent="0" algn="l" rtl="0">
              <a:spcBef>
                <a:spcPts val="400"/>
              </a:spcBef>
              <a:spcAft>
                <a:spcPts val="0"/>
              </a:spcAft>
              <a:buSzPts val="1836"/>
              <a:buNone/>
            </a:pPr>
            <a:endParaRPr/>
          </a:p>
          <a:p>
            <a:pPr marL="0" lvl="0" indent="0" algn="l" rtl="0">
              <a:spcBef>
                <a:spcPts val="400"/>
              </a:spcBef>
              <a:spcAft>
                <a:spcPts val="0"/>
              </a:spcAft>
              <a:buSzPts val="1836"/>
              <a:buNone/>
            </a:pPr>
            <a:r>
              <a:rPr lang="en-AU"/>
              <a:t>Defence budget 2019-20 $37.4 Billion = </a:t>
            </a:r>
            <a:r>
              <a:rPr lang="en-AU">
                <a:solidFill>
                  <a:srgbClr val="FF0000"/>
                </a:solidFill>
              </a:rPr>
              <a:t>7.4% </a:t>
            </a:r>
            <a:endParaRPr/>
          </a:p>
          <a:p>
            <a:pPr marL="0" lvl="0" indent="0" algn="l" rtl="0">
              <a:spcBef>
                <a:spcPts val="400"/>
              </a:spcBef>
              <a:spcAft>
                <a:spcPts val="0"/>
              </a:spcAft>
              <a:buSzPts val="1836"/>
              <a:buNone/>
            </a:pPr>
            <a:endParaRPr>
              <a:solidFill>
                <a:srgbClr val="FF0000"/>
              </a:solidFill>
            </a:endParaRPr>
          </a:p>
          <a:p>
            <a:pPr marL="0" lvl="0" indent="0" algn="l" rtl="0">
              <a:spcBef>
                <a:spcPts val="400"/>
              </a:spcBef>
              <a:spcAft>
                <a:spcPts val="0"/>
              </a:spcAft>
              <a:buSzPts val="1836"/>
              <a:buNone/>
            </a:pPr>
            <a:r>
              <a:rPr lang="en-AU"/>
              <a:t>2025-26 $ 59 Billion</a:t>
            </a:r>
            <a:endParaRPr/>
          </a:p>
          <a:p>
            <a:pPr marL="109728" lvl="0" indent="0" algn="r" rtl="0">
              <a:spcBef>
                <a:spcPts val="400"/>
              </a:spcBef>
              <a:spcAft>
                <a:spcPts val="0"/>
              </a:spcAft>
              <a:buSzPts val="612"/>
              <a:buNone/>
            </a:pPr>
            <a:endParaRPr sz="900"/>
          </a:p>
          <a:p>
            <a:pPr marL="109728" lvl="0" indent="0" algn="r" rtl="0">
              <a:spcBef>
                <a:spcPts val="400"/>
              </a:spcBef>
              <a:spcAft>
                <a:spcPts val="0"/>
              </a:spcAft>
              <a:buSzPts val="612"/>
              <a:buNone/>
            </a:pPr>
            <a:r>
              <a:rPr lang="en-AU" sz="900"/>
              <a:t>The Australia Institute calculations based on Australian Government, 'Statement 5: Expenses and net capital investment', </a:t>
            </a:r>
            <a:r>
              <a:rPr lang="en-AU" sz="900" i="1"/>
              <a:t>Budget Strategy and Outlook: Budget Paper No 1, 2019-20</a:t>
            </a:r>
            <a:r>
              <a:rPr lang="en-AU" sz="900"/>
              <a:t>. </a:t>
            </a:r>
            <a:r>
              <a:rPr lang="en-AU" sz="900" u="sng">
                <a:solidFill>
                  <a:schemeClr val="hlink"/>
                </a:solidFill>
                <a:hlinkClick r:id="rId3"/>
              </a:rPr>
              <a:t>https://www.budget.gov.au/2019-20/content/bp1/download/bp1_bs5.pdf</a:t>
            </a:r>
            <a:r>
              <a:rPr lang="en-AU" sz="900"/>
              <a:t>  pages 5-7, 5-47. </a:t>
            </a:r>
            <a:endParaRPr/>
          </a:p>
        </p:txBody>
      </p:sp>
      <p:sp>
        <p:nvSpPr>
          <p:cNvPr id="212" name="Google Shape;21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Spending priorities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36"/>
              <a:buNone/>
            </a:pPr>
            <a:r>
              <a:rPr lang="en-AU" b="1"/>
              <a:t>Defence budget</a:t>
            </a:r>
            <a:endParaRPr/>
          </a:p>
          <a:p>
            <a:pPr marL="365760" lvl="0" indent="-256032" algn="l" rtl="0">
              <a:spcBef>
                <a:spcPts val="400"/>
              </a:spcBef>
              <a:spcAft>
                <a:spcPts val="0"/>
              </a:spcAft>
              <a:buSzPts val="1836"/>
              <a:buChar char="🞂"/>
            </a:pPr>
            <a:r>
              <a:rPr lang="en-AU"/>
              <a:t>Decoupled from cuts in every other part of the budget</a:t>
            </a:r>
            <a:endParaRPr/>
          </a:p>
          <a:p>
            <a:pPr marL="365760" lvl="0" indent="-256032" algn="l" rtl="0">
              <a:spcBef>
                <a:spcPts val="400"/>
              </a:spcBef>
              <a:spcAft>
                <a:spcPts val="0"/>
              </a:spcAft>
              <a:buSzPts val="1836"/>
              <a:buChar char="🞂"/>
            </a:pPr>
            <a:r>
              <a:rPr lang="en-AU"/>
              <a:t>2018 year to $38.1  Billion</a:t>
            </a:r>
            <a:endParaRPr/>
          </a:p>
          <a:p>
            <a:pPr marL="0"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a:t>Australia globally fourth biggest weapons importer</a:t>
            </a:r>
            <a:endParaRPr/>
          </a:p>
          <a:p>
            <a:pPr marL="137160" lvl="0" indent="0" algn="l" rtl="0">
              <a:spcBef>
                <a:spcPts val="400"/>
              </a:spcBef>
              <a:spcAft>
                <a:spcPts val="0"/>
              </a:spcAft>
              <a:buSzPts val="1836"/>
              <a:buNone/>
            </a:pPr>
            <a:endParaRPr/>
          </a:p>
          <a:p>
            <a:pPr marL="365760" lvl="0" indent="-139446" algn="l" rtl="0">
              <a:spcBef>
                <a:spcPts val="400"/>
              </a:spcBef>
              <a:spcAft>
                <a:spcPts val="0"/>
              </a:spcAft>
              <a:buSzPts val="1836"/>
              <a:buNone/>
            </a:pPr>
            <a:endParaRPr/>
          </a:p>
        </p:txBody>
      </p:sp>
      <p:sp>
        <p:nvSpPr>
          <p:cNvPr id="219" name="Google Shape;21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Australia’s defence budget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8"/>
          <p:cNvPicPr preferRelativeResize="0">
            <a:picLocks noGrp="1"/>
          </p:cNvPicPr>
          <p:nvPr>
            <p:ph type="body" idx="1"/>
          </p:nvPr>
        </p:nvPicPr>
        <p:blipFill rotWithShape="1">
          <a:blip r:embed="rId3">
            <a:alphaModFix/>
          </a:blip>
          <a:srcRect/>
          <a:stretch/>
        </p:blipFill>
        <p:spPr>
          <a:xfrm>
            <a:off x="1421659" y="1481138"/>
            <a:ext cx="6300682" cy="4525962"/>
          </a:xfrm>
          <a:prstGeom prst="rect">
            <a:avLst/>
          </a:prstGeom>
          <a:noFill/>
          <a:ln>
            <a:noFill/>
          </a:ln>
        </p:spPr>
      </p:pic>
      <p:sp>
        <p:nvSpPr>
          <p:cNvPr id="226" name="Google Shape;2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Australian Military Spending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$ 5 Billion buys:</a:t>
            </a:r>
            <a:endParaRPr/>
          </a:p>
        </p:txBody>
      </p:sp>
      <p:pic>
        <p:nvPicPr>
          <p:cNvPr id="232" name="Google Shape;232;p19"/>
          <p:cNvPicPr preferRelativeResize="0"/>
          <p:nvPr/>
        </p:nvPicPr>
        <p:blipFill rotWithShape="1">
          <a:blip r:embed="rId3">
            <a:alphaModFix/>
          </a:blip>
          <a:srcRect/>
          <a:stretch/>
        </p:blipFill>
        <p:spPr>
          <a:xfrm>
            <a:off x="1547664" y="1230658"/>
            <a:ext cx="6084168" cy="5078662"/>
          </a:xfrm>
          <a:prstGeom prst="rect">
            <a:avLst/>
          </a:prstGeom>
          <a:noFill/>
          <a:ln>
            <a:noFill/>
          </a:ln>
        </p:spPr>
      </p:pic>
      <p:sp>
        <p:nvSpPr>
          <p:cNvPr id="233" name="Google Shape;233;p19"/>
          <p:cNvSpPr txBox="1"/>
          <p:nvPr/>
        </p:nvSpPr>
        <p:spPr>
          <a:xfrm>
            <a:off x="5148064" y="6309320"/>
            <a:ext cx="38164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Lucida Sans"/>
                <a:ea typeface="Lucida Sans"/>
                <a:cs typeface="Lucida Sans"/>
                <a:sym typeface="Lucida Sans"/>
              </a:rPr>
              <a:t>The Australia Institute February  2019 </a:t>
            </a:r>
            <a:endParaRPr sz="1800">
              <a:solidFill>
                <a:schemeClr val="dk1"/>
              </a:solidFill>
              <a:latin typeface="Lucida Sans"/>
              <a:ea typeface="Lucida Sans"/>
              <a:cs typeface="Lucida Sans"/>
              <a:sym typeface="Lucid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body" idx="1"/>
          </p:nvPr>
        </p:nvSpPr>
        <p:spPr>
          <a:xfrm>
            <a:off x="457200" y="1196752"/>
            <a:ext cx="8229600" cy="4810539"/>
          </a:xfrm>
          <a:prstGeom prst="rect">
            <a:avLst/>
          </a:prstGeom>
          <a:noFill/>
          <a:ln>
            <a:noFill/>
          </a:ln>
        </p:spPr>
        <p:txBody>
          <a:bodyPr spcFirstLastPara="1" wrap="square" lIns="91425" tIns="45700" rIns="91425" bIns="45700" anchor="t" anchorCtr="0">
            <a:normAutofit/>
          </a:bodyPr>
          <a:lstStyle/>
          <a:p>
            <a:pPr marL="365760" lvl="0" indent="-256032" algn="l" rtl="0">
              <a:lnSpc>
                <a:spcPct val="90000"/>
              </a:lnSpc>
              <a:spcBef>
                <a:spcPts val="0"/>
              </a:spcBef>
              <a:spcAft>
                <a:spcPts val="0"/>
              </a:spcAft>
              <a:buSzPts val="2264"/>
              <a:buChar char="🞂"/>
            </a:pPr>
            <a:r>
              <a:rPr lang="en-AU" sz="3330"/>
              <a:t>Community</a:t>
            </a:r>
            <a:endParaRPr/>
          </a:p>
          <a:p>
            <a:pPr marL="365760" lvl="0" indent="-112242" algn="l" rtl="0">
              <a:lnSpc>
                <a:spcPct val="90000"/>
              </a:lnSpc>
              <a:spcBef>
                <a:spcPts val="400"/>
              </a:spcBef>
              <a:spcAft>
                <a:spcPts val="0"/>
              </a:spcAft>
              <a:buSzPts val="2264"/>
              <a:buNone/>
            </a:pPr>
            <a:endParaRPr sz="3330"/>
          </a:p>
          <a:p>
            <a:pPr marL="365760" lvl="0" indent="-256032" algn="l" rtl="0">
              <a:lnSpc>
                <a:spcPct val="90000"/>
              </a:lnSpc>
              <a:spcBef>
                <a:spcPts val="400"/>
              </a:spcBef>
              <a:spcAft>
                <a:spcPts val="0"/>
              </a:spcAft>
              <a:buSzPts val="2264"/>
              <a:buChar char="🞂"/>
            </a:pPr>
            <a:r>
              <a:rPr lang="en-AU" sz="3330"/>
              <a:t>Government and electoral process</a:t>
            </a:r>
            <a:endParaRPr/>
          </a:p>
          <a:p>
            <a:pPr marL="109728" lvl="0" indent="0" algn="l" rtl="0">
              <a:lnSpc>
                <a:spcPct val="90000"/>
              </a:lnSpc>
              <a:spcBef>
                <a:spcPts val="400"/>
              </a:spcBef>
              <a:spcAft>
                <a:spcPts val="0"/>
              </a:spcAft>
              <a:buSzPts val="2264"/>
              <a:buNone/>
            </a:pPr>
            <a:endParaRPr sz="3330"/>
          </a:p>
          <a:p>
            <a:pPr marL="365760" lvl="0" indent="-256032" algn="l" rtl="0">
              <a:lnSpc>
                <a:spcPct val="90000"/>
              </a:lnSpc>
              <a:spcBef>
                <a:spcPts val="400"/>
              </a:spcBef>
              <a:spcAft>
                <a:spcPts val="0"/>
              </a:spcAft>
              <a:buSzPts val="2264"/>
              <a:buChar char="🞂"/>
            </a:pPr>
            <a:r>
              <a:rPr lang="en-AU" sz="3330"/>
              <a:t>Australia’s ability to defend itself</a:t>
            </a:r>
            <a:endParaRPr/>
          </a:p>
          <a:p>
            <a:pPr marL="365760" lvl="0" indent="-112242" algn="l" rtl="0">
              <a:lnSpc>
                <a:spcPct val="90000"/>
              </a:lnSpc>
              <a:spcBef>
                <a:spcPts val="400"/>
              </a:spcBef>
              <a:spcAft>
                <a:spcPts val="0"/>
              </a:spcAft>
              <a:buSzPts val="2264"/>
              <a:buNone/>
            </a:pPr>
            <a:endParaRPr sz="3330"/>
          </a:p>
          <a:p>
            <a:pPr marL="365760" lvl="0" indent="-256032" algn="l" rtl="0">
              <a:lnSpc>
                <a:spcPct val="90000"/>
              </a:lnSpc>
              <a:spcBef>
                <a:spcPts val="400"/>
              </a:spcBef>
              <a:spcAft>
                <a:spcPts val="0"/>
              </a:spcAft>
              <a:buSzPts val="2264"/>
              <a:buChar char="🞂"/>
            </a:pPr>
            <a:r>
              <a:rPr lang="en-AU" sz="3330"/>
              <a:t>Impact on Australian society</a:t>
            </a:r>
            <a:endParaRPr/>
          </a:p>
          <a:p>
            <a:pPr marL="109728" lvl="0" indent="0" algn="l" rtl="0">
              <a:lnSpc>
                <a:spcPct val="90000"/>
              </a:lnSpc>
              <a:spcBef>
                <a:spcPts val="400"/>
              </a:spcBef>
              <a:spcAft>
                <a:spcPts val="0"/>
              </a:spcAft>
              <a:buSzPts val="2264"/>
              <a:buNone/>
            </a:pPr>
            <a:endParaRPr sz="3330"/>
          </a:p>
          <a:p>
            <a:pPr marL="365760" lvl="0" indent="-256032" algn="l" rtl="0">
              <a:lnSpc>
                <a:spcPct val="90000"/>
              </a:lnSpc>
              <a:spcBef>
                <a:spcPts val="400"/>
              </a:spcBef>
              <a:spcAft>
                <a:spcPts val="0"/>
              </a:spcAft>
              <a:buSzPts val="2264"/>
              <a:buChar char="🞂"/>
            </a:pPr>
            <a:r>
              <a:rPr lang="en-AU" sz="3330"/>
              <a:t>What we can do?</a:t>
            </a:r>
            <a:endParaRPr sz="3330"/>
          </a:p>
        </p:txBody>
      </p:sp>
      <p:sp>
        <p:nvSpPr>
          <p:cNvPr id="115" name="Google Shape;115;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Overview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0"/>
          <p:cNvPicPr preferRelativeResize="0">
            <a:picLocks noGrp="1"/>
          </p:cNvPicPr>
          <p:nvPr>
            <p:ph type="body" idx="1"/>
          </p:nvPr>
        </p:nvPicPr>
        <p:blipFill rotWithShape="1">
          <a:blip r:embed="rId3">
            <a:alphaModFix/>
          </a:blip>
          <a:srcRect/>
          <a:stretch/>
        </p:blipFill>
        <p:spPr>
          <a:xfrm>
            <a:off x="1331640" y="746587"/>
            <a:ext cx="6408712" cy="5544616"/>
          </a:xfrm>
          <a:prstGeom prst="rect">
            <a:avLst/>
          </a:prstGeom>
          <a:noFill/>
          <a:ln>
            <a:noFill/>
          </a:ln>
        </p:spPr>
      </p:pic>
      <p:sp>
        <p:nvSpPr>
          <p:cNvPr id="239" name="Google Shape;239;p20"/>
          <p:cNvSpPr txBox="1">
            <a:spLocks noGrp="1"/>
          </p:cNvSpPr>
          <p:nvPr>
            <p:ph type="title"/>
          </p:nvPr>
        </p:nvSpPr>
        <p:spPr>
          <a:xfrm>
            <a:off x="457200" y="116632"/>
            <a:ext cx="8229600" cy="7920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Plus these</a:t>
            </a:r>
            <a:endParaRPr/>
          </a:p>
        </p:txBody>
      </p:sp>
      <p:sp>
        <p:nvSpPr>
          <p:cNvPr id="240" name="Google Shape;240;p20"/>
          <p:cNvSpPr txBox="1"/>
          <p:nvPr/>
        </p:nvSpPr>
        <p:spPr>
          <a:xfrm>
            <a:off x="4932040" y="6309320"/>
            <a:ext cx="40324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Lucida Sans"/>
                <a:ea typeface="Lucida Sans"/>
                <a:cs typeface="Lucida Sans"/>
                <a:sym typeface="Lucida Sans"/>
              </a:rPr>
              <a:t>The Australia Institute February  2019 </a:t>
            </a:r>
            <a:endParaRPr sz="1800">
              <a:solidFill>
                <a:schemeClr val="dk1"/>
              </a:solidFill>
              <a:latin typeface="Lucida Sans"/>
              <a:ea typeface="Lucida Sans"/>
              <a:cs typeface="Lucida Sans"/>
              <a:sym typeface="Lucid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AU"/>
              <a:t>Shameful levels currently </a:t>
            </a:r>
            <a:endParaRPr/>
          </a:p>
          <a:p>
            <a:pPr marL="365760" lvl="0" indent="-256032" algn="l" rtl="0">
              <a:spcBef>
                <a:spcPts val="400"/>
              </a:spcBef>
              <a:spcAft>
                <a:spcPts val="0"/>
              </a:spcAft>
              <a:buSzPts val="1836"/>
              <a:buChar char="🞂"/>
            </a:pPr>
            <a:r>
              <a:rPr lang="en-AU"/>
              <a:t>Shameful use of aid</a:t>
            </a:r>
            <a:endParaRPr/>
          </a:p>
          <a:p>
            <a:pPr marL="137160"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a:t>Impacts of reduced aid</a:t>
            </a:r>
            <a:endParaRPr/>
          </a:p>
          <a:p>
            <a:pPr marL="365760" lvl="0" indent="-256032" algn="l" rtl="0">
              <a:spcBef>
                <a:spcPts val="400"/>
              </a:spcBef>
              <a:spcAft>
                <a:spcPts val="0"/>
              </a:spcAft>
              <a:buSzPts val="1836"/>
              <a:buChar char="🞂"/>
            </a:pPr>
            <a:r>
              <a:rPr lang="en-AU"/>
              <a:t>Benefits of constructive use of aid</a:t>
            </a:r>
            <a:endParaRPr/>
          </a:p>
          <a:p>
            <a:pPr marL="365760" lvl="0" indent="-139446" algn="l" rtl="0">
              <a:spcBef>
                <a:spcPts val="400"/>
              </a:spcBef>
              <a:spcAft>
                <a:spcPts val="0"/>
              </a:spcAft>
              <a:buSzPts val="1836"/>
              <a:buNone/>
            </a:pPr>
            <a:endParaRPr/>
          </a:p>
          <a:p>
            <a:pPr marL="137160" lvl="0" indent="0" algn="l" rtl="0">
              <a:spcBef>
                <a:spcPts val="400"/>
              </a:spcBef>
              <a:spcAft>
                <a:spcPts val="0"/>
              </a:spcAft>
              <a:buSzPts val="1836"/>
              <a:buNone/>
            </a:pPr>
            <a:r>
              <a:rPr lang="en-AU"/>
              <a:t> </a:t>
            </a:r>
            <a:endParaRPr/>
          </a:p>
        </p:txBody>
      </p:sp>
      <p:sp>
        <p:nvSpPr>
          <p:cNvPr id="247" name="Google Shape;24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Foreign Aid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2"/>
          <p:cNvPicPr preferRelativeResize="0">
            <a:picLocks noGrp="1"/>
          </p:cNvPicPr>
          <p:nvPr>
            <p:ph type="body" idx="1"/>
          </p:nvPr>
        </p:nvPicPr>
        <p:blipFill rotWithShape="1">
          <a:blip r:embed="rId3">
            <a:alphaModFix/>
          </a:blip>
          <a:srcRect/>
          <a:stretch/>
        </p:blipFill>
        <p:spPr>
          <a:xfrm>
            <a:off x="0" y="1052736"/>
            <a:ext cx="9180511" cy="5068220"/>
          </a:xfrm>
          <a:prstGeom prst="rect">
            <a:avLst/>
          </a:prstGeom>
          <a:noFill/>
          <a:ln>
            <a:noFill/>
          </a:ln>
        </p:spPr>
      </p:pic>
      <p:sp>
        <p:nvSpPr>
          <p:cNvPr id="254" name="Google Shape;25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Foreign Aid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3"/>
          <p:cNvPicPr preferRelativeResize="0">
            <a:picLocks noGrp="1"/>
          </p:cNvPicPr>
          <p:nvPr>
            <p:ph type="body" idx="1"/>
          </p:nvPr>
        </p:nvPicPr>
        <p:blipFill rotWithShape="1">
          <a:blip r:embed="rId3">
            <a:alphaModFix/>
          </a:blip>
          <a:srcRect/>
          <a:stretch/>
        </p:blipFill>
        <p:spPr>
          <a:xfrm>
            <a:off x="0" y="-99392"/>
            <a:ext cx="9149607" cy="66249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36"/>
              <a:buNone/>
            </a:pPr>
            <a:r>
              <a:rPr lang="en-AU"/>
              <a:t>Customs and immigration now paramilitary “Border Force”</a:t>
            </a:r>
            <a:endParaRPr/>
          </a:p>
          <a:p>
            <a:pPr marL="0"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a:t>Language of invasion and threat to borders</a:t>
            </a:r>
            <a:endParaRPr/>
          </a:p>
          <a:p>
            <a:pPr marL="365760" lvl="0" indent="-256032" algn="l" rtl="0">
              <a:spcBef>
                <a:spcPts val="400"/>
              </a:spcBef>
              <a:spcAft>
                <a:spcPts val="0"/>
              </a:spcAft>
              <a:buSzPts val="1836"/>
              <a:buChar char="🞂"/>
            </a:pPr>
            <a:r>
              <a:rPr lang="en-AU"/>
              <a:t>Secrecy and military operational language:</a:t>
            </a:r>
            <a:endParaRPr/>
          </a:p>
          <a:p>
            <a:pPr marL="0" lvl="0" indent="0" algn="l" rtl="0">
              <a:spcBef>
                <a:spcPts val="400"/>
              </a:spcBef>
              <a:spcAft>
                <a:spcPts val="0"/>
              </a:spcAft>
              <a:buSzPts val="1836"/>
              <a:buNone/>
            </a:pPr>
            <a:r>
              <a:rPr lang="en-AU"/>
              <a:t>	-Less transparency</a:t>
            </a:r>
            <a:endParaRPr/>
          </a:p>
          <a:p>
            <a:pPr marL="0" lvl="0" indent="0" algn="l" rtl="0">
              <a:spcBef>
                <a:spcPts val="400"/>
              </a:spcBef>
              <a:spcAft>
                <a:spcPts val="0"/>
              </a:spcAft>
              <a:buSzPts val="1836"/>
              <a:buNone/>
            </a:pPr>
            <a:r>
              <a:rPr lang="en-AU"/>
              <a:t>	-Less accountability </a:t>
            </a:r>
            <a:endParaRPr/>
          </a:p>
          <a:p>
            <a:pPr marL="0" lvl="0" indent="0" algn="l" rtl="0">
              <a:spcBef>
                <a:spcPts val="400"/>
              </a:spcBef>
              <a:spcAft>
                <a:spcPts val="0"/>
              </a:spcAft>
              <a:buSzPts val="1836"/>
              <a:buNone/>
            </a:pPr>
            <a:endParaRPr/>
          </a:p>
        </p:txBody>
      </p:sp>
      <p:sp>
        <p:nvSpPr>
          <p:cNvPr id="267" name="Google Shape;26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Militarisation of public service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109728" lvl="0" indent="0" algn="l" rtl="0">
              <a:lnSpc>
                <a:spcPct val="80000"/>
              </a:lnSpc>
              <a:spcBef>
                <a:spcPts val="0"/>
              </a:spcBef>
              <a:spcAft>
                <a:spcPts val="0"/>
              </a:spcAft>
              <a:buSzPts val="2264"/>
              <a:buNone/>
            </a:pPr>
            <a:r>
              <a:rPr lang="en-AU" sz="3330" b="1"/>
              <a:t>Opaque donations </a:t>
            </a:r>
            <a:r>
              <a:rPr lang="en-AU" sz="2497"/>
              <a:t>via third party entities- distorts who get elected</a:t>
            </a:r>
            <a:endParaRPr/>
          </a:p>
          <a:p>
            <a:pPr marL="109728" lvl="0" indent="0" algn="l" rtl="0">
              <a:lnSpc>
                <a:spcPct val="80000"/>
              </a:lnSpc>
              <a:spcBef>
                <a:spcPts val="400"/>
              </a:spcBef>
              <a:spcAft>
                <a:spcPts val="0"/>
              </a:spcAft>
              <a:buSzPts val="1698"/>
              <a:buNone/>
            </a:pPr>
            <a:endParaRPr sz="2497"/>
          </a:p>
          <a:p>
            <a:pPr marL="109728" lvl="0" indent="0" algn="l" rtl="0">
              <a:lnSpc>
                <a:spcPct val="80000"/>
              </a:lnSpc>
              <a:spcBef>
                <a:spcPts val="400"/>
              </a:spcBef>
              <a:spcAft>
                <a:spcPts val="0"/>
              </a:spcAft>
              <a:buSzPts val="2453"/>
              <a:buNone/>
            </a:pPr>
            <a:r>
              <a:rPr lang="en-AU" sz="3607" b="1"/>
              <a:t>Opaque spending </a:t>
            </a:r>
            <a:endParaRPr/>
          </a:p>
          <a:p>
            <a:pPr marL="365760" lvl="0" indent="-148211" algn="l" rtl="0">
              <a:lnSpc>
                <a:spcPct val="80000"/>
              </a:lnSpc>
              <a:spcBef>
                <a:spcPts val="400"/>
              </a:spcBef>
              <a:spcAft>
                <a:spcPts val="0"/>
              </a:spcAft>
              <a:buSzPts val="1698"/>
              <a:buNone/>
            </a:pPr>
            <a:endParaRPr sz="2497"/>
          </a:p>
          <a:p>
            <a:pPr marL="0" lvl="0" indent="0" algn="l" rtl="0">
              <a:lnSpc>
                <a:spcPct val="80000"/>
              </a:lnSpc>
              <a:spcBef>
                <a:spcPts val="400"/>
              </a:spcBef>
              <a:spcAft>
                <a:spcPts val="0"/>
              </a:spcAft>
              <a:buSzPts val="1698"/>
              <a:buNone/>
            </a:pPr>
            <a:r>
              <a:rPr lang="en-AU" sz="2497"/>
              <a:t>Untendered contracts </a:t>
            </a:r>
            <a:r>
              <a:rPr lang="en-AU" sz="2497" b="1"/>
              <a:t>April 1- May 18 2019 </a:t>
            </a:r>
            <a:endParaRPr/>
          </a:p>
          <a:p>
            <a:pPr marL="365760" lvl="0" indent="-256032" algn="l" rtl="0">
              <a:lnSpc>
                <a:spcPct val="80000"/>
              </a:lnSpc>
              <a:spcBef>
                <a:spcPts val="400"/>
              </a:spcBef>
              <a:spcAft>
                <a:spcPts val="0"/>
              </a:spcAft>
              <a:buSzPts val="1698"/>
              <a:buChar char="🞂"/>
            </a:pPr>
            <a:r>
              <a:rPr lang="en-AU" sz="2497"/>
              <a:t>$50 Billion total*</a:t>
            </a:r>
            <a:endParaRPr/>
          </a:p>
          <a:p>
            <a:pPr marL="365760" lvl="0" indent="-256032" algn="l" rtl="0">
              <a:lnSpc>
                <a:spcPct val="80000"/>
              </a:lnSpc>
              <a:spcBef>
                <a:spcPts val="400"/>
              </a:spcBef>
              <a:spcAft>
                <a:spcPts val="0"/>
              </a:spcAft>
              <a:buSzPts val="1698"/>
              <a:buChar char="🞂"/>
            </a:pPr>
            <a:r>
              <a:rPr lang="en-AU" sz="2497"/>
              <a:t>$42 billion in defence:</a:t>
            </a:r>
            <a:endParaRPr/>
          </a:p>
          <a:p>
            <a:pPr marL="0" lvl="0" indent="0" algn="l" rtl="0">
              <a:lnSpc>
                <a:spcPct val="80000"/>
              </a:lnSpc>
              <a:spcBef>
                <a:spcPts val="400"/>
              </a:spcBef>
              <a:spcAft>
                <a:spcPts val="0"/>
              </a:spcAft>
              <a:buSzPts val="1698"/>
              <a:buNone/>
            </a:pPr>
            <a:r>
              <a:rPr lang="en-AU" sz="2497"/>
              <a:t> Lockheed Martin, Boeing, Thales, Rheinmetall</a:t>
            </a:r>
            <a:endParaRPr sz="2497"/>
          </a:p>
          <a:p>
            <a:pPr marL="0" lvl="0" indent="0" algn="l" rtl="0">
              <a:lnSpc>
                <a:spcPct val="80000"/>
              </a:lnSpc>
              <a:spcBef>
                <a:spcPts val="400"/>
              </a:spcBef>
              <a:spcAft>
                <a:spcPts val="0"/>
              </a:spcAft>
              <a:buSzPts val="1132"/>
              <a:buNone/>
            </a:pPr>
            <a:endParaRPr sz="1665"/>
          </a:p>
          <a:p>
            <a:pPr marL="0" lvl="0" indent="0" algn="l" rtl="0">
              <a:lnSpc>
                <a:spcPct val="80000"/>
              </a:lnSpc>
              <a:spcBef>
                <a:spcPts val="400"/>
              </a:spcBef>
              <a:spcAft>
                <a:spcPts val="0"/>
              </a:spcAft>
              <a:buSzPts val="1132"/>
              <a:buNone/>
            </a:pPr>
            <a:endParaRPr sz="1665"/>
          </a:p>
          <a:p>
            <a:pPr marL="0" lvl="0" indent="0" algn="l" rtl="0">
              <a:lnSpc>
                <a:spcPct val="80000"/>
              </a:lnSpc>
              <a:spcBef>
                <a:spcPts val="400"/>
              </a:spcBef>
              <a:spcAft>
                <a:spcPts val="0"/>
              </a:spcAft>
              <a:buSzPts val="1132"/>
              <a:buNone/>
            </a:pPr>
            <a:r>
              <a:rPr lang="en-AU" sz="1665"/>
              <a:t>*Data Expert Greg Bean – Analysis of AusTender Data. Saturday Paper May 25th 2019  </a:t>
            </a:r>
            <a:endParaRPr sz="1665"/>
          </a:p>
        </p:txBody>
      </p:sp>
      <p:sp>
        <p:nvSpPr>
          <p:cNvPr id="274" name="Google Shape;27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Damage to democracy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6"/>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1" algn="l" rtl="0">
              <a:spcBef>
                <a:spcPts val="0"/>
              </a:spcBef>
              <a:spcAft>
                <a:spcPts val="0"/>
              </a:spcAft>
              <a:buSzPts val="2448"/>
              <a:buChar char="🞂"/>
            </a:pPr>
            <a:r>
              <a:rPr lang="en-AU" sz="3600"/>
              <a:t>Senior defence force officials</a:t>
            </a:r>
            <a:endParaRPr/>
          </a:p>
          <a:p>
            <a:pPr marL="365760" lvl="0" indent="-256031" algn="l" rtl="0">
              <a:spcBef>
                <a:spcPts val="400"/>
              </a:spcBef>
              <a:spcAft>
                <a:spcPts val="0"/>
              </a:spcAft>
              <a:buSzPts val="2448"/>
              <a:buChar char="🞂"/>
            </a:pPr>
            <a:r>
              <a:rPr lang="en-AU" sz="3600"/>
              <a:t>Senior public servants</a:t>
            </a:r>
            <a:endParaRPr/>
          </a:p>
          <a:p>
            <a:pPr marL="365760" lvl="0" indent="-256031" algn="l" rtl="0">
              <a:spcBef>
                <a:spcPts val="400"/>
              </a:spcBef>
              <a:spcAft>
                <a:spcPts val="0"/>
              </a:spcAft>
              <a:buSzPts val="2448"/>
              <a:buChar char="🞂"/>
            </a:pPr>
            <a:r>
              <a:rPr lang="en-AU" sz="3600"/>
              <a:t>Senior politicians </a:t>
            </a:r>
            <a:endParaRPr/>
          </a:p>
          <a:p>
            <a:pPr marL="365760" lvl="0" indent="-139446" algn="l" rtl="0">
              <a:spcBef>
                <a:spcPts val="400"/>
              </a:spcBef>
              <a:spcAft>
                <a:spcPts val="0"/>
              </a:spcAft>
              <a:buSzPts val="1836"/>
              <a:buNone/>
            </a:pPr>
            <a:endParaRPr/>
          </a:p>
          <a:p>
            <a:pPr marL="109728" lvl="0" indent="0" algn="l" rtl="0">
              <a:spcBef>
                <a:spcPts val="400"/>
              </a:spcBef>
              <a:spcAft>
                <a:spcPts val="0"/>
              </a:spcAft>
              <a:buSzPts val="2448"/>
              <a:buNone/>
            </a:pPr>
            <a:r>
              <a:rPr lang="en-AU" sz="3600"/>
              <a:t>Well paid board positions</a:t>
            </a:r>
            <a:endParaRPr/>
          </a:p>
          <a:p>
            <a:pPr marL="109728" lvl="0" indent="0" algn="l" rtl="0">
              <a:spcBef>
                <a:spcPts val="400"/>
              </a:spcBef>
              <a:spcAft>
                <a:spcPts val="0"/>
              </a:spcAft>
              <a:buSzPts val="2448"/>
              <a:buNone/>
            </a:pPr>
            <a:r>
              <a:rPr lang="en-AU" sz="3600"/>
              <a:t>Undue influence?</a:t>
            </a:r>
            <a:endParaRPr/>
          </a:p>
          <a:p>
            <a:pPr marL="365760" lvl="0" indent="-139446" algn="l" rtl="0">
              <a:spcBef>
                <a:spcPts val="400"/>
              </a:spcBef>
              <a:spcAft>
                <a:spcPts val="0"/>
              </a:spcAft>
              <a:buSzPts val="1836"/>
              <a:buNone/>
            </a:pPr>
            <a:endParaRPr/>
          </a:p>
        </p:txBody>
      </p:sp>
      <p:sp>
        <p:nvSpPr>
          <p:cNvPr id="281" name="Google Shape;28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Revolving door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1" algn="l" rtl="0">
              <a:spcBef>
                <a:spcPts val="0"/>
              </a:spcBef>
              <a:spcAft>
                <a:spcPts val="0"/>
              </a:spcAft>
              <a:buSzPts val="2448"/>
              <a:buChar char="🞂"/>
            </a:pPr>
            <a:r>
              <a:rPr lang="en-AU" sz="3600"/>
              <a:t>Size of spend on military</a:t>
            </a:r>
            <a:endParaRPr/>
          </a:p>
          <a:p>
            <a:pPr marL="365760" lvl="0" indent="-256031" algn="l" rtl="0">
              <a:spcBef>
                <a:spcPts val="400"/>
              </a:spcBef>
              <a:spcAft>
                <a:spcPts val="0"/>
              </a:spcAft>
              <a:buSzPts val="2448"/>
              <a:buChar char="🞂"/>
            </a:pPr>
            <a:r>
              <a:rPr lang="en-AU" sz="3600"/>
              <a:t>Appropriate choices- type, value</a:t>
            </a:r>
            <a:endParaRPr sz="3600"/>
          </a:p>
          <a:p>
            <a:pPr marL="365760" lvl="0" indent="-256031" algn="l" rtl="0">
              <a:spcBef>
                <a:spcPts val="400"/>
              </a:spcBef>
              <a:spcAft>
                <a:spcPts val="0"/>
              </a:spcAft>
              <a:buSzPts val="2448"/>
              <a:buChar char="🞂"/>
            </a:pPr>
            <a:r>
              <a:rPr lang="en-AU" sz="3600"/>
              <a:t>Risk of regional arms race</a:t>
            </a:r>
            <a:endParaRPr/>
          </a:p>
          <a:p>
            <a:pPr marL="365760" lvl="0" indent="-100583" algn="l" rtl="0">
              <a:spcBef>
                <a:spcPts val="400"/>
              </a:spcBef>
              <a:spcAft>
                <a:spcPts val="0"/>
              </a:spcAft>
              <a:buSzPts val="2448"/>
              <a:buNone/>
            </a:pPr>
            <a:endParaRPr sz="3600"/>
          </a:p>
          <a:p>
            <a:pPr marL="0" lvl="0" indent="0" algn="l" rtl="0">
              <a:spcBef>
                <a:spcPts val="400"/>
              </a:spcBef>
              <a:spcAft>
                <a:spcPts val="0"/>
              </a:spcAft>
              <a:buSzPts val="2448"/>
              <a:buNone/>
            </a:pPr>
            <a:r>
              <a:rPr lang="en-AU" sz="3600"/>
              <a:t>Australian society as a whole</a:t>
            </a:r>
            <a:endParaRPr sz="3600"/>
          </a:p>
        </p:txBody>
      </p:sp>
      <p:sp>
        <p:nvSpPr>
          <p:cNvPr id="287" name="Google Shape;287;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90"/>
              <a:buFont typeface="Lucida Sans"/>
              <a:buNone/>
            </a:pPr>
            <a:r>
              <a:rPr lang="en-AU" sz="3690"/>
              <a:t>Impacts of too close relationships</a:t>
            </a:r>
            <a:endParaRPr sz="369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txBox="1">
            <a:spLocks noGrp="1"/>
          </p:cNvSpPr>
          <p:nvPr>
            <p:ph type="body" idx="1"/>
          </p:nvPr>
        </p:nvSpPr>
        <p:spPr>
          <a:xfrm>
            <a:off x="457200" y="1340768"/>
            <a:ext cx="8229600" cy="532859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36"/>
              <a:buNone/>
            </a:pPr>
            <a:r>
              <a:rPr lang="en-AU"/>
              <a:t>Over 3</a:t>
            </a:r>
            <a:r>
              <a:rPr lang="en-AU" b="1"/>
              <a:t> </a:t>
            </a:r>
            <a:r>
              <a:rPr lang="en-AU"/>
              <a:t>million living below poverty line 	including 739,000 children.</a:t>
            </a:r>
            <a:endParaRPr/>
          </a:p>
          <a:p>
            <a:pPr marL="0"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a:t>Most in deep poverty,$135 per week below the poverty line. </a:t>
            </a:r>
            <a:endParaRPr/>
          </a:p>
          <a:p>
            <a:pPr marL="0"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a:t>Highest rates are those on Govt allowances – 	Youth Allowance (64%) </a:t>
            </a:r>
            <a:endParaRPr/>
          </a:p>
          <a:p>
            <a:pPr marL="109728" lvl="0" indent="0" algn="l" rtl="0">
              <a:spcBef>
                <a:spcPts val="400"/>
              </a:spcBef>
              <a:spcAft>
                <a:spcPts val="0"/>
              </a:spcAft>
              <a:buSzPts val="1836"/>
              <a:buNone/>
            </a:pPr>
            <a:r>
              <a:rPr lang="en-AU"/>
              <a:t>	Newstart (55%).</a:t>
            </a:r>
            <a:endParaRPr/>
          </a:p>
          <a:p>
            <a:pPr marL="365760" lvl="0" indent="-139446" algn="l" rtl="0">
              <a:spcBef>
                <a:spcPts val="400"/>
              </a:spcBef>
              <a:spcAft>
                <a:spcPts val="0"/>
              </a:spcAft>
              <a:buSzPts val="1836"/>
              <a:buNone/>
            </a:pPr>
            <a:endParaRPr/>
          </a:p>
          <a:p>
            <a:pPr marL="0" lvl="0" indent="0" algn="r" rtl="0">
              <a:spcBef>
                <a:spcPts val="400"/>
              </a:spcBef>
              <a:spcAft>
                <a:spcPts val="0"/>
              </a:spcAft>
              <a:buSzPts val="952"/>
              <a:buNone/>
            </a:pPr>
            <a:r>
              <a:rPr lang="en-AU" sz="1400"/>
              <a:t>ACCOSS and UNSW Poverty in Australia 2018 </a:t>
            </a:r>
            <a:r>
              <a:rPr lang="en-AU" sz="1400" u="sng">
                <a:solidFill>
                  <a:schemeClr val="hlink"/>
                </a:solidFill>
                <a:hlinkClick r:id="rId3"/>
              </a:rPr>
              <a:t>https://www.google.com/search?client=firefox-b-d&amp;q=acoss+poverty</a:t>
            </a:r>
            <a:r>
              <a:rPr lang="en-AU" sz="1400"/>
              <a:t>  </a:t>
            </a:r>
            <a:endParaRPr/>
          </a:p>
          <a:p>
            <a:pPr marL="365760" lvl="0" indent="-139446" algn="r" rtl="0">
              <a:spcBef>
                <a:spcPts val="400"/>
              </a:spcBef>
              <a:spcAft>
                <a:spcPts val="0"/>
              </a:spcAft>
              <a:buSzPts val="1836"/>
              <a:buNone/>
            </a:pPr>
            <a:endParaRPr/>
          </a:p>
          <a:p>
            <a:pPr marL="365760" lvl="0" indent="-139446" algn="l" rtl="0">
              <a:spcBef>
                <a:spcPts val="400"/>
              </a:spcBef>
              <a:spcAft>
                <a:spcPts val="0"/>
              </a:spcAft>
              <a:buSzPts val="1836"/>
              <a:buNone/>
            </a:pPr>
            <a:endParaRPr/>
          </a:p>
        </p:txBody>
      </p:sp>
      <p:sp>
        <p:nvSpPr>
          <p:cNvPr id="294" name="Google Shape;29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Poverty in Australia 2018</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139446" algn="l" rtl="0">
              <a:spcBef>
                <a:spcPts val="0"/>
              </a:spcBef>
              <a:spcAft>
                <a:spcPts val="0"/>
              </a:spcAft>
              <a:buSzPts val="1836"/>
              <a:buNone/>
            </a:pPr>
            <a:endParaRPr/>
          </a:p>
        </p:txBody>
      </p:sp>
      <p:sp>
        <p:nvSpPr>
          <p:cNvPr id="301" name="Google Shape;30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endParaRPr/>
          </a:p>
        </p:txBody>
      </p:sp>
      <p:pic>
        <p:nvPicPr>
          <p:cNvPr id="302" name="Google Shape;302;p29"/>
          <p:cNvPicPr preferRelativeResize="0"/>
          <p:nvPr/>
        </p:nvPicPr>
        <p:blipFill rotWithShape="1">
          <a:blip r:embed="rId3">
            <a:alphaModFix/>
          </a:blip>
          <a:srcRect/>
          <a:stretch/>
        </p:blipFill>
        <p:spPr>
          <a:xfrm>
            <a:off x="-1" y="0"/>
            <a:ext cx="9163697" cy="6309320"/>
          </a:xfrm>
          <a:prstGeom prst="rect">
            <a:avLst/>
          </a:prstGeom>
          <a:noFill/>
          <a:ln>
            <a:noFill/>
          </a:ln>
        </p:spPr>
      </p:pic>
      <p:sp>
        <p:nvSpPr>
          <p:cNvPr id="303" name="Google Shape;303;p29"/>
          <p:cNvSpPr/>
          <p:nvPr/>
        </p:nvSpPr>
        <p:spPr>
          <a:xfrm>
            <a:off x="63800" y="6453336"/>
            <a:ext cx="903649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AU" sz="1200">
                <a:solidFill>
                  <a:schemeClr val="dk1"/>
                </a:solidFill>
                <a:latin typeface="Lucida Sans"/>
                <a:ea typeface="Lucida Sans"/>
                <a:cs typeface="Lucida Sans"/>
                <a:sym typeface="Lucida Sans"/>
              </a:rPr>
              <a:t>ACCOSS and UNSW Poverty in Australia 2018 </a:t>
            </a:r>
            <a:r>
              <a:rPr lang="en-AU" sz="1200" u="sng">
                <a:solidFill>
                  <a:schemeClr val="dk1"/>
                </a:solidFill>
                <a:latin typeface="Lucida Sans"/>
                <a:ea typeface="Lucida Sans"/>
                <a:cs typeface="Lucida Sans"/>
                <a:sym typeface="Lucida Sans"/>
                <a:hlinkClick r:id="rId4"/>
              </a:rPr>
              <a:t>https://www.google.com/search?client=firefox-b-d&amp;q=acoss+poverty</a:t>
            </a:r>
            <a:r>
              <a:rPr lang="en-AU" sz="1200">
                <a:solidFill>
                  <a:schemeClr val="dk1"/>
                </a:solidFill>
                <a:latin typeface="Lucida Sans"/>
                <a:ea typeface="Lucida Sans"/>
                <a:cs typeface="Lucida Sans"/>
                <a:sym typeface="Lucida Sans"/>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36"/>
              <a:buNone/>
            </a:pPr>
            <a:r>
              <a:rPr lang="en-AU"/>
              <a:t>Anzac Day</a:t>
            </a:r>
            <a:endParaRPr/>
          </a:p>
          <a:p>
            <a:pPr marL="0" lvl="0" indent="0" algn="l" rtl="0">
              <a:spcBef>
                <a:spcPts val="400"/>
              </a:spcBef>
              <a:spcAft>
                <a:spcPts val="0"/>
              </a:spcAft>
              <a:buSzPts val="1836"/>
              <a:buNone/>
            </a:pPr>
            <a:endParaRPr/>
          </a:p>
          <a:p>
            <a:pPr marL="0" lvl="0" indent="0" algn="l" rtl="0">
              <a:spcBef>
                <a:spcPts val="400"/>
              </a:spcBef>
              <a:spcAft>
                <a:spcPts val="0"/>
              </a:spcAft>
              <a:buSzPts val="1836"/>
              <a:buNone/>
            </a:pPr>
            <a:r>
              <a:rPr lang="en-AU"/>
              <a:t>Respect and reflection </a:t>
            </a:r>
            <a:endParaRPr/>
          </a:p>
          <a:p>
            <a:pPr marL="0" lvl="0" indent="0" algn="l" rtl="0">
              <a:spcBef>
                <a:spcPts val="400"/>
              </a:spcBef>
              <a:spcAft>
                <a:spcPts val="0"/>
              </a:spcAft>
              <a:buSzPts val="1836"/>
              <a:buNone/>
            </a:pPr>
            <a:endParaRPr/>
          </a:p>
          <a:p>
            <a:pPr marL="0" lvl="0" indent="0" algn="l" rtl="0">
              <a:spcBef>
                <a:spcPts val="400"/>
              </a:spcBef>
              <a:spcAft>
                <a:spcPts val="0"/>
              </a:spcAft>
              <a:buSzPts val="1836"/>
              <a:buNone/>
            </a:pPr>
            <a:r>
              <a:rPr lang="en-AU"/>
              <a:t>	vs Cheering nationalism</a:t>
            </a:r>
            <a:endParaRPr/>
          </a:p>
        </p:txBody>
      </p:sp>
      <p:sp>
        <p:nvSpPr>
          <p:cNvPr id="122" name="Google Shape;1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Community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0"/>
          <p:cNvSpPr txBox="1">
            <a:spLocks noGrp="1"/>
          </p:cNvSpPr>
          <p:nvPr>
            <p:ph type="body" idx="1"/>
          </p:nvPr>
        </p:nvSpPr>
        <p:spPr>
          <a:xfrm>
            <a:off x="251520" y="1600200"/>
            <a:ext cx="8784976" cy="506916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AU"/>
              <a:t>Just 8% of those under poverty line can access</a:t>
            </a:r>
            <a:endParaRPr/>
          </a:p>
          <a:p>
            <a:pPr marL="109728"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a:t>Most impoverished people are considered too wealthy to get basic legal help.</a:t>
            </a:r>
            <a:endParaRPr/>
          </a:p>
          <a:p>
            <a:pPr marL="365760" lvl="0" indent="-139446" algn="l" rtl="0">
              <a:spcBef>
                <a:spcPts val="400"/>
              </a:spcBef>
              <a:spcAft>
                <a:spcPts val="0"/>
              </a:spcAft>
              <a:buSzPts val="1836"/>
              <a:buNone/>
            </a:pPr>
            <a:endParaRPr/>
          </a:p>
          <a:p>
            <a:pPr marL="365760" lvl="0" indent="-256032" algn="l" rtl="0">
              <a:spcBef>
                <a:spcPts val="400"/>
              </a:spcBef>
              <a:spcAft>
                <a:spcPts val="0"/>
              </a:spcAft>
              <a:buSzPts val="1836"/>
              <a:buChar char="🞂"/>
            </a:pPr>
            <a:r>
              <a:rPr lang="en-AU"/>
              <a:t>Legal issues compound other social/economic challenges creating a dire situation.</a:t>
            </a:r>
            <a:endParaRPr/>
          </a:p>
          <a:p>
            <a:pPr marL="0" lvl="0" indent="0" algn="r" rtl="0">
              <a:spcBef>
                <a:spcPts val="400"/>
              </a:spcBef>
              <a:spcAft>
                <a:spcPts val="0"/>
              </a:spcAft>
              <a:buSzPts val="816"/>
              <a:buNone/>
            </a:pPr>
            <a:endParaRPr sz="1200" u="sng">
              <a:solidFill>
                <a:schemeClr val="hlink"/>
              </a:solidFill>
              <a:hlinkClick r:id="rId3"/>
            </a:endParaRPr>
          </a:p>
          <a:p>
            <a:pPr marL="0" lvl="0" indent="0" algn="r" rtl="0">
              <a:spcBef>
                <a:spcPts val="400"/>
              </a:spcBef>
              <a:spcAft>
                <a:spcPts val="0"/>
              </a:spcAft>
              <a:buSzPts val="816"/>
              <a:buNone/>
            </a:pPr>
            <a:endParaRPr sz="1200" u="sng">
              <a:solidFill>
                <a:schemeClr val="hlink"/>
              </a:solidFill>
              <a:hlinkClick r:id="rId3"/>
            </a:endParaRPr>
          </a:p>
          <a:p>
            <a:pPr marL="0" lvl="0" indent="0" algn="r" rtl="0">
              <a:spcBef>
                <a:spcPts val="400"/>
              </a:spcBef>
              <a:spcAft>
                <a:spcPts val="0"/>
              </a:spcAft>
              <a:buSzPts val="816"/>
              <a:buNone/>
            </a:pPr>
            <a:endParaRPr sz="1200" u="sng">
              <a:solidFill>
                <a:schemeClr val="hlink"/>
              </a:solidFill>
              <a:hlinkClick r:id="rId3"/>
            </a:endParaRPr>
          </a:p>
          <a:p>
            <a:pPr marL="0" lvl="0" indent="0" algn="r" rtl="0">
              <a:spcBef>
                <a:spcPts val="400"/>
              </a:spcBef>
              <a:spcAft>
                <a:spcPts val="0"/>
              </a:spcAft>
              <a:buSzPts val="816"/>
              <a:buNone/>
            </a:pPr>
            <a:r>
              <a:rPr lang="en-AU" sz="1200" u="sng">
                <a:solidFill>
                  <a:schemeClr val="hlink"/>
                </a:solidFill>
                <a:hlinkClick r:id="rId3"/>
              </a:rPr>
              <a:t>http://legalaidmatters.org.au/</a:t>
            </a:r>
            <a:r>
              <a:rPr lang="en-AU" sz="1200"/>
              <a:t> 2019 Law Council of Australia </a:t>
            </a:r>
            <a:endParaRPr/>
          </a:p>
          <a:p>
            <a:pPr marL="365760" lvl="0" indent="-139446" algn="l" rtl="0">
              <a:spcBef>
                <a:spcPts val="400"/>
              </a:spcBef>
              <a:spcAft>
                <a:spcPts val="0"/>
              </a:spcAft>
              <a:buSzPts val="1836"/>
              <a:buNone/>
            </a:pPr>
            <a:endParaRPr/>
          </a:p>
        </p:txBody>
      </p:sp>
      <p:sp>
        <p:nvSpPr>
          <p:cNvPr id="310" name="Google Shape;3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The myth of Legal Aid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1"/>
          <p:cNvSpPr txBox="1">
            <a:spLocks noGrp="1"/>
          </p:cNvSpPr>
          <p:nvPr>
            <p:ph type="body" idx="1"/>
          </p:nvPr>
        </p:nvSpPr>
        <p:spPr>
          <a:xfrm>
            <a:off x="107504" y="1196752"/>
            <a:ext cx="9036496" cy="5400600"/>
          </a:xfrm>
          <a:prstGeom prst="rect">
            <a:avLst/>
          </a:prstGeom>
          <a:noFill/>
          <a:ln>
            <a:noFill/>
          </a:ln>
        </p:spPr>
        <p:txBody>
          <a:bodyPr spcFirstLastPara="1" wrap="square" lIns="91425" tIns="45700" rIns="91425" bIns="45700" anchor="t" anchorCtr="0">
            <a:normAutofit/>
          </a:bodyPr>
          <a:lstStyle/>
          <a:p>
            <a:pPr marL="365760" lvl="0" indent="-256032" algn="l" rtl="0">
              <a:lnSpc>
                <a:spcPct val="90000"/>
              </a:lnSpc>
              <a:spcBef>
                <a:spcPts val="0"/>
              </a:spcBef>
              <a:spcAft>
                <a:spcPts val="0"/>
              </a:spcAft>
              <a:buSzPts val="1836"/>
              <a:buChar char="🞂"/>
            </a:pPr>
            <a:r>
              <a:rPr lang="en-AU"/>
              <a:t>25 years of inadequate investment </a:t>
            </a:r>
            <a:endParaRPr/>
          </a:p>
          <a:p>
            <a:pPr marL="365760" lvl="0" indent="-139446" algn="l" rtl="0">
              <a:lnSpc>
                <a:spcPct val="90000"/>
              </a:lnSpc>
              <a:spcBef>
                <a:spcPts val="400"/>
              </a:spcBef>
              <a:spcAft>
                <a:spcPts val="0"/>
              </a:spcAft>
              <a:buSzPts val="1836"/>
              <a:buNone/>
            </a:pPr>
            <a:endParaRPr/>
          </a:p>
          <a:p>
            <a:pPr marL="365760" lvl="0" indent="-256032" algn="l" rtl="0">
              <a:lnSpc>
                <a:spcPct val="90000"/>
              </a:lnSpc>
              <a:spcBef>
                <a:spcPts val="400"/>
              </a:spcBef>
              <a:spcAft>
                <a:spcPts val="0"/>
              </a:spcAft>
              <a:buSzPts val="1836"/>
              <a:buChar char="🞂"/>
            </a:pPr>
            <a:r>
              <a:rPr lang="en-AU"/>
              <a:t>shortfall of 433,000 social housing dwellings.</a:t>
            </a:r>
            <a:endParaRPr/>
          </a:p>
          <a:p>
            <a:pPr marL="365760" lvl="0" indent="-139446" algn="l" rtl="0">
              <a:lnSpc>
                <a:spcPct val="90000"/>
              </a:lnSpc>
              <a:spcBef>
                <a:spcPts val="400"/>
              </a:spcBef>
              <a:spcAft>
                <a:spcPts val="0"/>
              </a:spcAft>
              <a:buSzPts val="1836"/>
              <a:buNone/>
            </a:pPr>
            <a:endParaRPr/>
          </a:p>
          <a:p>
            <a:pPr marL="365760" lvl="0" indent="-256032" algn="l" rtl="0">
              <a:lnSpc>
                <a:spcPct val="90000"/>
              </a:lnSpc>
              <a:spcBef>
                <a:spcPts val="400"/>
              </a:spcBef>
              <a:spcAft>
                <a:spcPts val="0"/>
              </a:spcAft>
              <a:buSzPts val="1836"/>
              <a:buChar char="🞂"/>
            </a:pPr>
            <a:r>
              <a:rPr lang="en-AU"/>
              <a:t>Current construction– just over 3,000 dwellings a year – does not even keep pace with rising need</a:t>
            </a:r>
            <a:endParaRPr/>
          </a:p>
          <a:p>
            <a:pPr marL="0" lvl="0" indent="0" algn="l" rtl="0">
              <a:lnSpc>
                <a:spcPct val="90000"/>
              </a:lnSpc>
              <a:spcBef>
                <a:spcPts val="400"/>
              </a:spcBef>
              <a:spcAft>
                <a:spcPts val="0"/>
              </a:spcAft>
              <a:buSzPts val="1836"/>
              <a:buNone/>
            </a:pPr>
            <a:endParaRPr/>
          </a:p>
          <a:p>
            <a:pPr marL="365760" lvl="0" indent="-256032" algn="l" rtl="0">
              <a:lnSpc>
                <a:spcPct val="90000"/>
              </a:lnSpc>
              <a:spcBef>
                <a:spcPts val="400"/>
              </a:spcBef>
              <a:spcAft>
                <a:spcPts val="0"/>
              </a:spcAft>
              <a:buSzPts val="1836"/>
              <a:buChar char="🞂"/>
            </a:pPr>
            <a:r>
              <a:rPr lang="en-AU"/>
              <a:t>Direct public investment, coupled with more efficient financing is the best way to address this. </a:t>
            </a:r>
            <a:endParaRPr/>
          </a:p>
          <a:p>
            <a:pPr marL="365760" lvl="0" indent="-139446" algn="l" rtl="0">
              <a:lnSpc>
                <a:spcPct val="90000"/>
              </a:lnSpc>
              <a:spcBef>
                <a:spcPts val="400"/>
              </a:spcBef>
              <a:spcAft>
                <a:spcPts val="0"/>
              </a:spcAft>
              <a:buSzPts val="1836"/>
              <a:buNone/>
            </a:pPr>
            <a:endParaRPr/>
          </a:p>
          <a:p>
            <a:pPr marL="0" lvl="0" indent="0" algn="r" rtl="0">
              <a:lnSpc>
                <a:spcPct val="90000"/>
              </a:lnSpc>
              <a:spcBef>
                <a:spcPts val="400"/>
              </a:spcBef>
              <a:spcAft>
                <a:spcPts val="0"/>
              </a:spcAft>
              <a:buSzPts val="816"/>
              <a:buNone/>
            </a:pPr>
            <a:endParaRPr sz="1200" b="1"/>
          </a:p>
          <a:p>
            <a:pPr marL="0" lvl="0" indent="0" algn="r" rtl="0">
              <a:lnSpc>
                <a:spcPct val="90000"/>
              </a:lnSpc>
              <a:spcBef>
                <a:spcPts val="400"/>
              </a:spcBef>
              <a:spcAft>
                <a:spcPts val="0"/>
              </a:spcAft>
              <a:buSzPts val="816"/>
              <a:buNone/>
            </a:pPr>
            <a:r>
              <a:rPr lang="en-AU" sz="1200" b="1"/>
              <a:t>Australia needs to triple its social housing by 2036. This is the best way to do it. The Conversation. Nov 2018</a:t>
            </a:r>
            <a:endParaRPr/>
          </a:p>
          <a:p>
            <a:pPr marL="0" lvl="0" indent="0" algn="r" rtl="0">
              <a:lnSpc>
                <a:spcPct val="90000"/>
              </a:lnSpc>
              <a:spcBef>
                <a:spcPts val="400"/>
              </a:spcBef>
              <a:spcAft>
                <a:spcPts val="0"/>
              </a:spcAft>
              <a:buSzPts val="816"/>
              <a:buNone/>
            </a:pPr>
            <a:r>
              <a:rPr lang="en-AU" sz="1200" u="sng"/>
              <a:t>https://theconversation.com/australia-needs-to-triple-its-social-housing-by-2036-this-is-the-best-way-to-do-it-105960</a:t>
            </a:r>
            <a:endParaRPr sz="1200" u="sng"/>
          </a:p>
        </p:txBody>
      </p:sp>
      <p:sp>
        <p:nvSpPr>
          <p:cNvPr id="317" name="Google Shape;31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Social housing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2"/>
          <p:cNvSpPr txBox="1">
            <a:spLocks noGrp="1"/>
          </p:cNvSpPr>
          <p:nvPr>
            <p:ph type="body" idx="1"/>
          </p:nvPr>
        </p:nvSpPr>
        <p:spPr>
          <a:xfrm>
            <a:off x="457200" y="1600200"/>
            <a:ext cx="8229600" cy="5069160"/>
          </a:xfrm>
          <a:prstGeom prst="rect">
            <a:avLst/>
          </a:prstGeom>
          <a:noFill/>
          <a:ln>
            <a:noFill/>
          </a:ln>
        </p:spPr>
        <p:txBody>
          <a:bodyPr spcFirstLastPara="1" wrap="square" lIns="91425" tIns="45700" rIns="91425" bIns="45700" anchor="t" anchorCtr="0">
            <a:normAutofit/>
          </a:bodyPr>
          <a:lstStyle/>
          <a:p>
            <a:pPr marL="109728" lvl="0" indent="0" algn="l" rtl="0">
              <a:lnSpc>
                <a:spcPct val="90000"/>
              </a:lnSpc>
              <a:spcBef>
                <a:spcPts val="0"/>
              </a:spcBef>
              <a:spcAft>
                <a:spcPts val="0"/>
              </a:spcAft>
              <a:buSzPts val="1836"/>
              <a:buNone/>
            </a:pPr>
            <a:r>
              <a:rPr lang="en-AU"/>
              <a:t>2016 census</a:t>
            </a:r>
            <a:endParaRPr/>
          </a:p>
          <a:p>
            <a:pPr marL="365760" lvl="0" indent="-256032" algn="l" rtl="0">
              <a:lnSpc>
                <a:spcPct val="90000"/>
              </a:lnSpc>
              <a:spcBef>
                <a:spcPts val="400"/>
              </a:spcBef>
              <a:spcAft>
                <a:spcPts val="0"/>
              </a:spcAft>
              <a:buSzPts val="1836"/>
              <a:buChar char="🞂"/>
            </a:pPr>
            <a:r>
              <a:rPr lang="en-AU"/>
              <a:t>Simply preventing the existing problem from getting worse =15,000 extra dwellings a year</a:t>
            </a:r>
            <a:endParaRPr/>
          </a:p>
          <a:p>
            <a:pPr marL="109728" lvl="0" indent="0" algn="l" rtl="0">
              <a:lnSpc>
                <a:spcPct val="90000"/>
              </a:lnSpc>
              <a:spcBef>
                <a:spcPts val="400"/>
              </a:spcBef>
              <a:spcAft>
                <a:spcPts val="0"/>
              </a:spcAft>
              <a:buSzPts val="1836"/>
              <a:buNone/>
            </a:pPr>
            <a:endParaRPr/>
          </a:p>
          <a:p>
            <a:pPr marL="365760" lvl="0" indent="-256032" algn="l" rtl="0">
              <a:lnSpc>
                <a:spcPct val="90000"/>
              </a:lnSpc>
              <a:spcBef>
                <a:spcPts val="400"/>
              </a:spcBef>
              <a:spcAft>
                <a:spcPts val="0"/>
              </a:spcAft>
              <a:buSzPts val="1836"/>
              <a:buChar char="🞂"/>
            </a:pPr>
            <a:r>
              <a:rPr lang="en-AU"/>
              <a:t>To eliminate the backlog 36,000 units a year </a:t>
            </a:r>
            <a:endParaRPr/>
          </a:p>
          <a:p>
            <a:pPr marL="109728" lvl="0" indent="0" algn="l" rtl="0">
              <a:lnSpc>
                <a:spcPct val="90000"/>
              </a:lnSpc>
              <a:spcBef>
                <a:spcPts val="400"/>
              </a:spcBef>
              <a:spcAft>
                <a:spcPts val="0"/>
              </a:spcAft>
              <a:buSzPts val="1836"/>
              <a:buNone/>
            </a:pPr>
            <a:r>
              <a:rPr lang="en-AU"/>
              <a:t> </a:t>
            </a:r>
            <a:endParaRPr/>
          </a:p>
          <a:p>
            <a:pPr marL="365760" lvl="0" indent="-256032" algn="l" rtl="0">
              <a:lnSpc>
                <a:spcPct val="90000"/>
              </a:lnSpc>
              <a:spcBef>
                <a:spcPts val="400"/>
              </a:spcBef>
              <a:spcAft>
                <a:spcPts val="0"/>
              </a:spcAft>
              <a:buSzPts val="1836"/>
              <a:buChar char="🞂"/>
            </a:pPr>
            <a:r>
              <a:rPr lang="en-AU"/>
              <a:t>Cost (first year of the program) is A$5 billion.</a:t>
            </a:r>
            <a:endParaRPr/>
          </a:p>
          <a:p>
            <a:pPr marL="365760" lvl="0" indent="-139446" algn="l" rtl="0">
              <a:lnSpc>
                <a:spcPct val="90000"/>
              </a:lnSpc>
              <a:spcBef>
                <a:spcPts val="400"/>
              </a:spcBef>
              <a:spcAft>
                <a:spcPts val="0"/>
              </a:spcAft>
              <a:buSzPts val="1836"/>
              <a:buNone/>
            </a:pPr>
            <a:endParaRPr/>
          </a:p>
          <a:p>
            <a:pPr marL="0" lvl="0" indent="0" algn="r" rtl="0">
              <a:lnSpc>
                <a:spcPct val="90000"/>
              </a:lnSpc>
              <a:spcBef>
                <a:spcPts val="400"/>
              </a:spcBef>
              <a:spcAft>
                <a:spcPts val="0"/>
              </a:spcAft>
              <a:buSzPts val="952"/>
              <a:buNone/>
            </a:pPr>
            <a:endParaRPr sz="1400" b="1"/>
          </a:p>
          <a:p>
            <a:pPr marL="0" lvl="0" indent="0" algn="r" rtl="0">
              <a:lnSpc>
                <a:spcPct val="90000"/>
              </a:lnSpc>
              <a:spcBef>
                <a:spcPts val="400"/>
              </a:spcBef>
              <a:spcAft>
                <a:spcPts val="0"/>
              </a:spcAft>
              <a:buSzPts val="952"/>
              <a:buNone/>
            </a:pPr>
            <a:endParaRPr sz="1400" b="1"/>
          </a:p>
          <a:p>
            <a:pPr marL="0" lvl="0" indent="0" algn="r" rtl="0">
              <a:lnSpc>
                <a:spcPct val="90000"/>
              </a:lnSpc>
              <a:spcBef>
                <a:spcPts val="400"/>
              </a:spcBef>
              <a:spcAft>
                <a:spcPts val="0"/>
              </a:spcAft>
              <a:buSzPts val="952"/>
              <a:buNone/>
            </a:pPr>
            <a:endParaRPr sz="1400" b="1"/>
          </a:p>
          <a:p>
            <a:pPr marL="0" lvl="0" indent="0" algn="r" rtl="0">
              <a:lnSpc>
                <a:spcPct val="90000"/>
              </a:lnSpc>
              <a:spcBef>
                <a:spcPts val="400"/>
              </a:spcBef>
              <a:spcAft>
                <a:spcPts val="0"/>
              </a:spcAft>
              <a:buSzPts val="952"/>
              <a:buNone/>
            </a:pPr>
            <a:r>
              <a:rPr lang="en-AU" sz="1400" b="1"/>
              <a:t>Australia needs to triple its social housing by 2036. This is the best way to do it. The Conversation. Nov 2018</a:t>
            </a:r>
            <a:endParaRPr/>
          </a:p>
          <a:p>
            <a:pPr marL="0" lvl="0" indent="0" algn="r" rtl="0">
              <a:lnSpc>
                <a:spcPct val="90000"/>
              </a:lnSpc>
              <a:spcBef>
                <a:spcPts val="400"/>
              </a:spcBef>
              <a:spcAft>
                <a:spcPts val="0"/>
              </a:spcAft>
              <a:buSzPts val="952"/>
              <a:buNone/>
            </a:pPr>
            <a:r>
              <a:rPr lang="en-AU" sz="1400" u="sng"/>
              <a:t>https://theconversation.com/australia-needs-to-triple-its-social-housing-by-2036-this-is-the-best-way-to-do-it-105960</a:t>
            </a:r>
            <a:endParaRPr/>
          </a:p>
          <a:p>
            <a:pPr marL="365760" lvl="0" indent="-139446" algn="l" rtl="0">
              <a:lnSpc>
                <a:spcPct val="90000"/>
              </a:lnSpc>
              <a:spcBef>
                <a:spcPts val="400"/>
              </a:spcBef>
              <a:spcAft>
                <a:spcPts val="0"/>
              </a:spcAft>
              <a:buSzPts val="1836"/>
              <a:buNone/>
            </a:pPr>
            <a:endParaRPr/>
          </a:p>
        </p:txBody>
      </p:sp>
      <p:sp>
        <p:nvSpPr>
          <p:cNvPr id="324" name="Google Shape;32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116,000 homeless people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txBox="1">
            <a:spLocks noGrp="1"/>
          </p:cNvSpPr>
          <p:nvPr>
            <p:ph type="body" idx="1"/>
          </p:nvPr>
        </p:nvSpPr>
        <p:spPr>
          <a:xfrm>
            <a:off x="457200" y="1268760"/>
            <a:ext cx="8507288" cy="4738531"/>
          </a:xfrm>
          <a:prstGeom prst="rect">
            <a:avLst/>
          </a:prstGeom>
          <a:noFill/>
          <a:ln>
            <a:noFill/>
          </a:ln>
        </p:spPr>
        <p:txBody>
          <a:bodyPr spcFirstLastPara="1" wrap="square" lIns="91425" tIns="45700" rIns="91425" bIns="45700" anchor="t" anchorCtr="0">
            <a:normAutofit/>
          </a:bodyPr>
          <a:lstStyle/>
          <a:p>
            <a:pPr marL="109728" lvl="0" indent="0" algn="l" rtl="0">
              <a:lnSpc>
                <a:spcPct val="80000"/>
              </a:lnSpc>
              <a:spcBef>
                <a:spcPts val="0"/>
              </a:spcBef>
              <a:spcAft>
                <a:spcPts val="0"/>
              </a:spcAft>
              <a:buSzPts val="1873"/>
              <a:buNone/>
            </a:pPr>
            <a:r>
              <a:rPr lang="en-AU" sz="2755"/>
              <a:t>Focus on Australia’s national interest</a:t>
            </a:r>
            <a:endParaRPr/>
          </a:p>
          <a:p>
            <a:pPr marL="109728" lvl="0" indent="0" algn="l" rtl="0">
              <a:lnSpc>
                <a:spcPct val="80000"/>
              </a:lnSpc>
              <a:spcBef>
                <a:spcPts val="400"/>
              </a:spcBef>
              <a:spcAft>
                <a:spcPts val="0"/>
              </a:spcAft>
              <a:buSzPts val="1873"/>
              <a:buNone/>
            </a:pPr>
            <a:endParaRPr sz="2755"/>
          </a:p>
          <a:p>
            <a:pPr marL="109728" lvl="0" indent="0" algn="l" rtl="0">
              <a:lnSpc>
                <a:spcPct val="80000"/>
              </a:lnSpc>
              <a:spcBef>
                <a:spcPts val="400"/>
              </a:spcBef>
              <a:spcAft>
                <a:spcPts val="0"/>
              </a:spcAft>
              <a:buSzPts val="1873"/>
              <a:buNone/>
            </a:pPr>
            <a:r>
              <a:rPr lang="en-AU" sz="2755"/>
              <a:t>Recognise : </a:t>
            </a:r>
            <a:endParaRPr/>
          </a:p>
          <a:p>
            <a:pPr marL="365760" lvl="0" indent="-137071" algn="l" rtl="0">
              <a:lnSpc>
                <a:spcPct val="80000"/>
              </a:lnSpc>
              <a:spcBef>
                <a:spcPts val="400"/>
              </a:spcBef>
              <a:spcAft>
                <a:spcPts val="0"/>
              </a:spcAft>
              <a:buSzPts val="1873"/>
              <a:buNone/>
            </a:pPr>
            <a:endParaRPr sz="2755"/>
          </a:p>
          <a:p>
            <a:pPr marL="365760" lvl="0" indent="-256032" algn="l" rtl="0">
              <a:lnSpc>
                <a:spcPct val="80000"/>
              </a:lnSpc>
              <a:spcBef>
                <a:spcPts val="400"/>
              </a:spcBef>
              <a:spcAft>
                <a:spcPts val="0"/>
              </a:spcAft>
              <a:buSzPts val="1873"/>
              <a:buChar char="🞂"/>
            </a:pPr>
            <a:r>
              <a:rPr lang="en-AU" sz="2755"/>
              <a:t>Ramping up defence spending: </a:t>
            </a:r>
            <a:endParaRPr/>
          </a:p>
          <a:p>
            <a:pPr marL="621792" lvl="1" indent="-228600" algn="l" rtl="0">
              <a:lnSpc>
                <a:spcPct val="80000"/>
              </a:lnSpc>
              <a:spcBef>
                <a:spcPts val="324"/>
              </a:spcBef>
              <a:spcAft>
                <a:spcPts val="0"/>
              </a:spcAft>
              <a:buSzPts val="2565"/>
              <a:buChar char="◦"/>
            </a:pPr>
            <a:r>
              <a:rPr lang="en-AU" sz="2565"/>
              <a:t>damages other strategic priorities,</a:t>
            </a:r>
            <a:endParaRPr/>
          </a:p>
          <a:p>
            <a:pPr marL="621792" lvl="1" indent="-228600" algn="l" rtl="0">
              <a:lnSpc>
                <a:spcPct val="80000"/>
              </a:lnSpc>
              <a:spcBef>
                <a:spcPts val="324"/>
              </a:spcBef>
              <a:spcAft>
                <a:spcPts val="0"/>
              </a:spcAft>
              <a:buSzPts val="2565"/>
              <a:buChar char="◦"/>
            </a:pPr>
            <a:r>
              <a:rPr lang="en-AU" sz="2565"/>
              <a:t>risks a regional arms race</a:t>
            </a:r>
            <a:endParaRPr/>
          </a:p>
          <a:p>
            <a:pPr marL="0" lvl="0" indent="0" algn="l" rtl="0">
              <a:lnSpc>
                <a:spcPct val="80000"/>
              </a:lnSpc>
              <a:spcBef>
                <a:spcPts val="400"/>
              </a:spcBef>
              <a:spcAft>
                <a:spcPts val="0"/>
              </a:spcAft>
              <a:buSzPts val="1873"/>
              <a:buNone/>
            </a:pPr>
            <a:r>
              <a:rPr lang="en-AU" sz="2755"/>
              <a:t> </a:t>
            </a:r>
            <a:endParaRPr/>
          </a:p>
          <a:p>
            <a:pPr marL="365760" lvl="0" indent="-256032" algn="l" rtl="0">
              <a:lnSpc>
                <a:spcPct val="80000"/>
              </a:lnSpc>
              <a:spcBef>
                <a:spcPts val="400"/>
              </a:spcBef>
              <a:spcAft>
                <a:spcPts val="0"/>
              </a:spcAft>
              <a:buSzPts val="1873"/>
              <a:buChar char="🞂"/>
            </a:pPr>
            <a:r>
              <a:rPr lang="en-AU" sz="2755"/>
              <a:t>Indirect costs:</a:t>
            </a:r>
            <a:endParaRPr/>
          </a:p>
          <a:p>
            <a:pPr marL="621792" lvl="1" indent="-228600" algn="l" rtl="0">
              <a:lnSpc>
                <a:spcPct val="80000"/>
              </a:lnSpc>
              <a:spcBef>
                <a:spcPts val="324"/>
              </a:spcBef>
              <a:spcAft>
                <a:spcPts val="0"/>
              </a:spcAft>
              <a:buSzPts val="2565"/>
              <a:buChar char="◦"/>
            </a:pPr>
            <a:r>
              <a:rPr lang="en-AU" sz="2565"/>
              <a:t>electoral</a:t>
            </a:r>
            <a:endParaRPr/>
          </a:p>
          <a:p>
            <a:pPr marL="621792" lvl="1" indent="-228600" algn="l" rtl="0">
              <a:lnSpc>
                <a:spcPct val="80000"/>
              </a:lnSpc>
              <a:spcBef>
                <a:spcPts val="324"/>
              </a:spcBef>
              <a:spcAft>
                <a:spcPts val="0"/>
              </a:spcAft>
              <a:buSzPts val="2565"/>
              <a:buChar char="◦"/>
            </a:pPr>
            <a:r>
              <a:rPr lang="en-AU" sz="2565"/>
              <a:t>health, education, housing, legal aid etc. </a:t>
            </a:r>
            <a:endParaRPr/>
          </a:p>
          <a:p>
            <a:pPr marL="109728" lvl="0" indent="0" algn="l" rtl="0">
              <a:lnSpc>
                <a:spcPct val="80000"/>
              </a:lnSpc>
              <a:spcBef>
                <a:spcPts val="400"/>
              </a:spcBef>
              <a:spcAft>
                <a:spcPts val="0"/>
              </a:spcAft>
              <a:buSzPts val="1873"/>
              <a:buNone/>
            </a:pPr>
            <a:endParaRPr sz="2755"/>
          </a:p>
          <a:p>
            <a:pPr marL="137160" lvl="0" indent="0" algn="l" rtl="0">
              <a:lnSpc>
                <a:spcPct val="80000"/>
              </a:lnSpc>
              <a:spcBef>
                <a:spcPts val="400"/>
              </a:spcBef>
              <a:spcAft>
                <a:spcPts val="0"/>
              </a:spcAft>
              <a:buSzPts val="1938"/>
              <a:buNone/>
            </a:pPr>
            <a:endParaRPr sz="2850"/>
          </a:p>
        </p:txBody>
      </p:sp>
      <p:sp>
        <p:nvSpPr>
          <p:cNvPr id="331" name="Google Shape;33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Alternative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1" algn="l" rtl="0">
              <a:lnSpc>
                <a:spcPct val="90000"/>
              </a:lnSpc>
              <a:spcBef>
                <a:spcPts val="0"/>
              </a:spcBef>
              <a:spcAft>
                <a:spcPts val="0"/>
              </a:spcAft>
              <a:buSzPts val="2448"/>
              <a:buChar char="🞂"/>
            </a:pPr>
            <a:r>
              <a:rPr lang="en-AU" sz="3600"/>
              <a:t>Effective ICAC</a:t>
            </a:r>
            <a:endParaRPr/>
          </a:p>
          <a:p>
            <a:pPr marL="365760" lvl="0" indent="-100583" algn="l" rtl="0">
              <a:lnSpc>
                <a:spcPct val="90000"/>
              </a:lnSpc>
              <a:spcBef>
                <a:spcPts val="400"/>
              </a:spcBef>
              <a:spcAft>
                <a:spcPts val="0"/>
              </a:spcAft>
              <a:buSzPts val="2448"/>
              <a:buNone/>
            </a:pPr>
            <a:endParaRPr sz="3600"/>
          </a:p>
          <a:p>
            <a:pPr marL="365760" lvl="0" indent="-256031" algn="l" rtl="0">
              <a:lnSpc>
                <a:spcPct val="90000"/>
              </a:lnSpc>
              <a:spcBef>
                <a:spcPts val="400"/>
              </a:spcBef>
              <a:spcAft>
                <a:spcPts val="0"/>
              </a:spcAft>
              <a:buSzPts val="2448"/>
              <a:buChar char="🞂"/>
            </a:pPr>
            <a:r>
              <a:rPr lang="en-AU" sz="3600"/>
              <a:t>Public funding of elections</a:t>
            </a:r>
            <a:endParaRPr/>
          </a:p>
          <a:p>
            <a:pPr marL="365760" lvl="0" indent="-100583" algn="l" rtl="0">
              <a:lnSpc>
                <a:spcPct val="90000"/>
              </a:lnSpc>
              <a:spcBef>
                <a:spcPts val="400"/>
              </a:spcBef>
              <a:spcAft>
                <a:spcPts val="0"/>
              </a:spcAft>
              <a:buSzPts val="2448"/>
              <a:buNone/>
            </a:pPr>
            <a:endParaRPr sz="3600"/>
          </a:p>
          <a:p>
            <a:pPr marL="365760" lvl="0" indent="-256031" algn="l" rtl="0">
              <a:lnSpc>
                <a:spcPct val="90000"/>
              </a:lnSpc>
              <a:spcBef>
                <a:spcPts val="400"/>
              </a:spcBef>
              <a:spcAft>
                <a:spcPts val="0"/>
              </a:spcAft>
              <a:buSzPts val="2448"/>
              <a:buChar char="🞂"/>
            </a:pPr>
            <a:r>
              <a:rPr lang="en-AU" sz="3600"/>
              <a:t>Political donation reform</a:t>
            </a:r>
            <a:endParaRPr/>
          </a:p>
          <a:p>
            <a:pPr marL="109728" lvl="0" indent="0" algn="l" rtl="0">
              <a:lnSpc>
                <a:spcPct val="90000"/>
              </a:lnSpc>
              <a:spcBef>
                <a:spcPts val="400"/>
              </a:spcBef>
              <a:spcAft>
                <a:spcPts val="0"/>
              </a:spcAft>
              <a:buSzPts val="2448"/>
              <a:buNone/>
            </a:pPr>
            <a:endParaRPr sz="3600"/>
          </a:p>
          <a:p>
            <a:pPr marL="365760" lvl="0" indent="-256031" algn="l" rtl="0">
              <a:lnSpc>
                <a:spcPct val="90000"/>
              </a:lnSpc>
              <a:spcBef>
                <a:spcPts val="400"/>
              </a:spcBef>
              <a:spcAft>
                <a:spcPts val="0"/>
              </a:spcAft>
              <a:buSzPts val="2448"/>
              <a:buChar char="🞂"/>
            </a:pPr>
            <a:r>
              <a:rPr lang="en-AU" sz="3600"/>
              <a:t>Regulate lobbyists (and jobs post career for MPs and others )</a:t>
            </a:r>
            <a:endParaRPr/>
          </a:p>
          <a:p>
            <a:pPr marL="0" lvl="0" indent="0" algn="l" rtl="0">
              <a:lnSpc>
                <a:spcPct val="90000"/>
              </a:lnSpc>
              <a:spcBef>
                <a:spcPts val="400"/>
              </a:spcBef>
              <a:spcAft>
                <a:spcPts val="0"/>
              </a:spcAft>
              <a:buSzPts val="1836"/>
              <a:buNone/>
            </a:pPr>
            <a:endParaRPr/>
          </a:p>
        </p:txBody>
      </p:sp>
      <p:sp>
        <p:nvSpPr>
          <p:cNvPr id="338" name="Google Shape;33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So what can we do?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AU"/>
              <a:t>Australia to stop selling weapons to Saudi Arabia and UAE</a:t>
            </a:r>
            <a:endParaRPr/>
          </a:p>
          <a:p>
            <a:pPr marL="365760" lvl="0" indent="-139446" algn="l" rtl="0">
              <a:spcBef>
                <a:spcPts val="400"/>
              </a:spcBef>
              <a:spcAft>
                <a:spcPts val="0"/>
              </a:spcAft>
              <a:buSzPts val="1836"/>
              <a:buNone/>
            </a:pPr>
            <a:endParaRPr/>
          </a:p>
          <a:p>
            <a:pPr marL="365760" lvl="0" indent="-256032" algn="l" rtl="0">
              <a:spcBef>
                <a:spcPts val="400"/>
              </a:spcBef>
              <a:spcAft>
                <a:spcPts val="0"/>
              </a:spcAft>
              <a:buSzPts val="1836"/>
              <a:buChar char="🞂"/>
            </a:pPr>
            <a:r>
              <a:rPr lang="en-AU"/>
              <a:t>Halt massive increase in defence spending and increase diplomacy and foreign aid budgets</a:t>
            </a:r>
            <a:endParaRPr/>
          </a:p>
          <a:p>
            <a:pPr marL="365760" lvl="0" indent="-139446" algn="l" rtl="0">
              <a:spcBef>
                <a:spcPts val="400"/>
              </a:spcBef>
              <a:spcAft>
                <a:spcPts val="0"/>
              </a:spcAft>
              <a:buSzPts val="1836"/>
              <a:buNone/>
            </a:pPr>
            <a:endParaRPr/>
          </a:p>
          <a:p>
            <a:pPr marL="365760" lvl="0" indent="-256032" algn="l" rtl="0">
              <a:spcBef>
                <a:spcPts val="400"/>
              </a:spcBef>
              <a:spcAft>
                <a:spcPts val="0"/>
              </a:spcAft>
              <a:buSzPts val="1836"/>
              <a:buChar char="🞂"/>
            </a:pPr>
            <a:r>
              <a:rPr lang="en-AU"/>
              <a:t>Stop subsidising weapons companies </a:t>
            </a:r>
            <a:endParaRPr/>
          </a:p>
          <a:p>
            <a:pPr marL="365760" lvl="0" indent="-256032" algn="l" rtl="0">
              <a:spcBef>
                <a:spcPts val="400"/>
              </a:spcBef>
              <a:spcAft>
                <a:spcPts val="0"/>
              </a:spcAft>
              <a:buSzPts val="1836"/>
              <a:buChar char="🞂"/>
            </a:pPr>
            <a:r>
              <a:rPr lang="en-AU"/>
              <a:t>Limit donations to public institutions</a:t>
            </a:r>
            <a:endParaRPr/>
          </a:p>
          <a:p>
            <a:pPr marL="365760" lvl="0" indent="-139446" algn="l" rtl="0">
              <a:spcBef>
                <a:spcPts val="400"/>
              </a:spcBef>
              <a:spcAft>
                <a:spcPts val="0"/>
              </a:spcAft>
              <a:buSzPts val="1836"/>
              <a:buNone/>
            </a:pPr>
            <a:endParaRPr/>
          </a:p>
        </p:txBody>
      </p:sp>
      <p:sp>
        <p:nvSpPr>
          <p:cNvPr id="345" name="Google Shape;34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Contact MPs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6"/>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137160" lvl="0" indent="0" algn="l" rtl="0">
              <a:spcBef>
                <a:spcPts val="0"/>
              </a:spcBef>
              <a:spcAft>
                <a:spcPts val="0"/>
              </a:spcAft>
              <a:buSzPts val="1836"/>
              <a:buNone/>
            </a:pPr>
            <a:r>
              <a:rPr lang="en-AU"/>
              <a:t>Contact your super fund</a:t>
            </a:r>
            <a:endParaRPr/>
          </a:p>
          <a:p>
            <a:pPr marL="365760" lvl="0" indent="-256032" algn="l" rtl="0">
              <a:spcBef>
                <a:spcPts val="400"/>
              </a:spcBef>
              <a:spcAft>
                <a:spcPts val="0"/>
              </a:spcAft>
              <a:buSzPts val="1836"/>
              <a:buChar char="🞂"/>
            </a:pPr>
            <a:r>
              <a:rPr lang="en-AU"/>
              <a:t>Ask re </a:t>
            </a:r>
            <a:r>
              <a:rPr lang="en-AU" b="1"/>
              <a:t>all portfolios</a:t>
            </a:r>
            <a:r>
              <a:rPr lang="en-AU"/>
              <a:t> and ethical portfolios</a:t>
            </a:r>
            <a:endParaRPr/>
          </a:p>
          <a:p>
            <a:pPr marL="137160" lvl="0" indent="0" algn="l" rtl="0">
              <a:spcBef>
                <a:spcPts val="400"/>
              </a:spcBef>
              <a:spcAft>
                <a:spcPts val="0"/>
              </a:spcAft>
              <a:buSzPts val="1836"/>
              <a:buNone/>
            </a:pPr>
            <a:r>
              <a:rPr lang="en-AU"/>
              <a:t>“Quit Nukes”</a:t>
            </a:r>
            <a:endParaRPr/>
          </a:p>
          <a:p>
            <a:pPr marL="137160" lvl="0" indent="0" algn="l" rtl="0">
              <a:spcBef>
                <a:spcPts val="400"/>
              </a:spcBef>
              <a:spcAft>
                <a:spcPts val="0"/>
              </a:spcAft>
              <a:buSzPts val="1836"/>
              <a:buNone/>
            </a:pPr>
            <a:r>
              <a:rPr lang="en-AU"/>
              <a:t>Good choices: Australian Ethical, Future Super </a:t>
            </a:r>
            <a:endParaRPr/>
          </a:p>
          <a:p>
            <a:pPr marL="365760" lvl="0" indent="-139446" algn="l" rtl="0">
              <a:spcBef>
                <a:spcPts val="400"/>
              </a:spcBef>
              <a:spcAft>
                <a:spcPts val="0"/>
              </a:spcAft>
              <a:buSzPts val="1836"/>
              <a:buNone/>
            </a:pPr>
            <a:endParaRPr/>
          </a:p>
          <a:p>
            <a:pPr marL="137160" lvl="0" indent="0" algn="l" rtl="0">
              <a:spcBef>
                <a:spcPts val="400"/>
              </a:spcBef>
              <a:spcAft>
                <a:spcPts val="0"/>
              </a:spcAft>
              <a:buSzPts val="1836"/>
              <a:buNone/>
            </a:pPr>
            <a:r>
              <a:rPr lang="en-AU"/>
              <a:t>Contact your bank- ask why</a:t>
            </a:r>
            <a:endParaRPr/>
          </a:p>
          <a:p>
            <a:pPr marL="137160" lvl="0" indent="0" algn="l" rtl="0">
              <a:spcBef>
                <a:spcPts val="400"/>
              </a:spcBef>
              <a:spcAft>
                <a:spcPts val="0"/>
              </a:spcAft>
              <a:buSzPts val="1836"/>
              <a:buNone/>
            </a:pPr>
            <a:endParaRPr/>
          </a:p>
          <a:p>
            <a:pPr marL="365760" lvl="0" indent="-256032" algn="l" rtl="0">
              <a:spcBef>
                <a:spcPts val="400"/>
              </a:spcBef>
              <a:spcAft>
                <a:spcPts val="0"/>
              </a:spcAft>
              <a:buSzPts val="1836"/>
              <a:buChar char="🞂"/>
            </a:pPr>
            <a:r>
              <a:rPr lang="en-AU"/>
              <a:t>Good choices: Bendigo Bank, Bank Australia </a:t>
            </a:r>
            <a:endParaRPr/>
          </a:p>
          <a:p>
            <a:pPr marL="365760" lvl="0" indent="-139446" algn="l" rtl="0">
              <a:spcBef>
                <a:spcPts val="400"/>
              </a:spcBef>
              <a:spcAft>
                <a:spcPts val="0"/>
              </a:spcAft>
              <a:buSzPts val="1836"/>
              <a:buNone/>
            </a:pPr>
            <a:endParaRPr/>
          </a:p>
        </p:txBody>
      </p:sp>
      <p:sp>
        <p:nvSpPr>
          <p:cNvPr id="351" name="Google Shape;35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Divestment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36"/>
              <a:buNone/>
            </a:pPr>
            <a:r>
              <a:rPr lang="en-AU" u="sng">
                <a:solidFill>
                  <a:schemeClr val="hlink"/>
                </a:solidFill>
                <a:hlinkClick r:id="rId3"/>
              </a:rPr>
              <a:t>www.icanw.org.au</a:t>
            </a:r>
            <a:endParaRPr u="sng">
              <a:solidFill>
                <a:schemeClr val="hlink"/>
              </a:solidFill>
              <a:hlinkClick r:id="rId3"/>
            </a:endParaRPr>
          </a:p>
          <a:p>
            <a:pPr marL="0" lvl="0" indent="0" algn="l" rtl="0">
              <a:spcBef>
                <a:spcPts val="400"/>
              </a:spcBef>
              <a:spcAft>
                <a:spcPts val="0"/>
              </a:spcAft>
              <a:buSzPts val="1836"/>
              <a:buNone/>
            </a:pPr>
            <a:endParaRPr/>
          </a:p>
          <a:p>
            <a:pPr marL="0" lvl="0" indent="0" algn="l" rtl="0">
              <a:spcBef>
                <a:spcPts val="400"/>
              </a:spcBef>
              <a:spcAft>
                <a:spcPts val="0"/>
              </a:spcAft>
              <a:buSzPts val="1836"/>
              <a:buNone/>
            </a:pPr>
            <a:r>
              <a:rPr lang="en-AU"/>
              <a:t>www.mapw.org.au</a:t>
            </a:r>
            <a:endParaRPr/>
          </a:p>
          <a:p>
            <a:pPr marL="0" lvl="0" indent="0" algn="l" rtl="0">
              <a:spcBef>
                <a:spcPts val="400"/>
              </a:spcBef>
              <a:spcAft>
                <a:spcPts val="0"/>
              </a:spcAft>
              <a:buSzPts val="1836"/>
              <a:buNone/>
            </a:pPr>
            <a:r>
              <a:rPr lang="en-AU"/>
              <a:t>FB	 MAPW student group</a:t>
            </a:r>
            <a:endParaRPr/>
          </a:p>
          <a:p>
            <a:pPr marL="0" lvl="0" indent="0" algn="l" rtl="0">
              <a:spcBef>
                <a:spcPts val="400"/>
              </a:spcBef>
              <a:spcAft>
                <a:spcPts val="0"/>
              </a:spcAft>
              <a:buSzPts val="1836"/>
              <a:buNone/>
            </a:pPr>
            <a:r>
              <a:rPr lang="en-AU"/>
              <a:t>FB	 Medical Association for Prevention of War</a:t>
            </a:r>
            <a:endParaRPr/>
          </a:p>
          <a:p>
            <a:pPr marL="0" lvl="0" indent="0" algn="l" rtl="0">
              <a:spcBef>
                <a:spcPts val="400"/>
              </a:spcBef>
              <a:spcAft>
                <a:spcPts val="0"/>
              </a:spcAft>
              <a:buSzPts val="1836"/>
              <a:buNone/>
            </a:pPr>
            <a:r>
              <a:rPr lang="en-AU"/>
              <a:t>T	 @MAPW_Australia</a:t>
            </a:r>
            <a:endParaRPr/>
          </a:p>
          <a:p>
            <a:pPr marL="365760" lvl="0" indent="-139446" algn="l" rtl="0">
              <a:spcBef>
                <a:spcPts val="400"/>
              </a:spcBef>
              <a:spcAft>
                <a:spcPts val="0"/>
              </a:spcAft>
              <a:buSzPts val="1836"/>
              <a:buNone/>
            </a:pPr>
            <a:endParaRPr/>
          </a:p>
          <a:p>
            <a:pPr marL="365760" lvl="0" indent="-139446" algn="l" rtl="0">
              <a:spcBef>
                <a:spcPts val="400"/>
              </a:spcBef>
              <a:spcAft>
                <a:spcPts val="0"/>
              </a:spcAft>
              <a:buSzPts val="1836"/>
              <a:buNone/>
            </a:pPr>
            <a:endParaRPr/>
          </a:p>
          <a:p>
            <a:pPr marL="365760" lvl="0" indent="-139446" algn="l" rtl="0">
              <a:spcBef>
                <a:spcPts val="400"/>
              </a:spcBef>
              <a:spcAft>
                <a:spcPts val="0"/>
              </a:spcAft>
              <a:buSzPts val="1836"/>
              <a:buNone/>
            </a:pPr>
            <a:endParaRPr/>
          </a:p>
        </p:txBody>
      </p:sp>
      <p:sp>
        <p:nvSpPr>
          <p:cNvPr id="358" name="Google Shape;35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90"/>
              <a:buFont typeface="Lucida Sans"/>
              <a:buNone/>
            </a:pPr>
            <a:r>
              <a:rPr lang="en-AU" sz="3690"/>
              <a:t>Working for a more peaceful world</a:t>
            </a:r>
            <a:endParaRPr sz="369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1" algn="l" rtl="0">
              <a:spcBef>
                <a:spcPts val="0"/>
              </a:spcBef>
              <a:spcAft>
                <a:spcPts val="0"/>
              </a:spcAft>
              <a:buSzPts val="2448"/>
              <a:buChar char="🞂"/>
            </a:pPr>
            <a:r>
              <a:rPr lang="en-AU" sz="3600"/>
              <a:t>Community</a:t>
            </a:r>
            <a:endParaRPr/>
          </a:p>
          <a:p>
            <a:pPr marL="365760" lvl="0" indent="-256031" algn="l" rtl="0">
              <a:spcBef>
                <a:spcPts val="400"/>
              </a:spcBef>
              <a:spcAft>
                <a:spcPts val="0"/>
              </a:spcAft>
              <a:buSzPts val="2448"/>
              <a:buChar char="🞂"/>
            </a:pPr>
            <a:r>
              <a:rPr lang="en-AU" sz="3600"/>
              <a:t>Government</a:t>
            </a:r>
            <a:endParaRPr/>
          </a:p>
          <a:p>
            <a:pPr marL="365760" lvl="0" indent="-256031" algn="l" rtl="0">
              <a:spcBef>
                <a:spcPts val="400"/>
              </a:spcBef>
              <a:spcAft>
                <a:spcPts val="0"/>
              </a:spcAft>
              <a:buSzPts val="2448"/>
              <a:buChar char="🞂"/>
            </a:pPr>
            <a:r>
              <a:rPr lang="en-AU" sz="3600"/>
              <a:t>Electoral Process</a:t>
            </a:r>
            <a:endParaRPr/>
          </a:p>
          <a:p>
            <a:pPr marL="365760" lvl="0" indent="-256031" algn="l" rtl="0">
              <a:spcBef>
                <a:spcPts val="400"/>
              </a:spcBef>
              <a:spcAft>
                <a:spcPts val="0"/>
              </a:spcAft>
              <a:buSzPts val="2448"/>
              <a:buChar char="🞂"/>
            </a:pPr>
            <a:r>
              <a:rPr lang="en-AU" sz="3600"/>
              <a:t>Australia’s ability to defend itself</a:t>
            </a:r>
            <a:endParaRPr/>
          </a:p>
          <a:p>
            <a:pPr marL="365760" lvl="0" indent="-100583" algn="l" rtl="0">
              <a:spcBef>
                <a:spcPts val="400"/>
              </a:spcBef>
              <a:spcAft>
                <a:spcPts val="0"/>
              </a:spcAft>
              <a:buSzPts val="2448"/>
              <a:buNone/>
            </a:pPr>
            <a:endParaRPr sz="3600"/>
          </a:p>
          <a:p>
            <a:pPr marL="365760" lvl="0" indent="-256031" algn="l" rtl="0">
              <a:spcBef>
                <a:spcPts val="400"/>
              </a:spcBef>
              <a:spcAft>
                <a:spcPts val="0"/>
              </a:spcAft>
              <a:buSzPts val="2448"/>
              <a:buChar char="🞂"/>
            </a:pPr>
            <a:r>
              <a:rPr lang="en-AU" sz="3600"/>
              <a:t>Rising inequality</a:t>
            </a:r>
            <a:endParaRPr/>
          </a:p>
        </p:txBody>
      </p:sp>
      <p:sp>
        <p:nvSpPr>
          <p:cNvPr id="364" name="Google Shape;36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Militarism Impacts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body" idx="1"/>
          </p:nvPr>
        </p:nvSpPr>
        <p:spPr>
          <a:xfrm>
            <a:off x="457200" y="476672"/>
            <a:ext cx="8229600" cy="564949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36"/>
              <a:buNone/>
            </a:pPr>
            <a:r>
              <a:rPr lang="en-AU"/>
              <a:t>“We must guard against the acquisition of unwarranted influence, whether sought or unsought, by the military-industrial complex. </a:t>
            </a:r>
            <a:endParaRPr/>
          </a:p>
          <a:p>
            <a:pPr marL="365760" lvl="0" indent="-139446" algn="l" rtl="0">
              <a:spcBef>
                <a:spcPts val="400"/>
              </a:spcBef>
              <a:spcAft>
                <a:spcPts val="0"/>
              </a:spcAft>
              <a:buSzPts val="1836"/>
              <a:buNone/>
            </a:pPr>
            <a:endParaRPr/>
          </a:p>
          <a:p>
            <a:pPr marL="0" lvl="0" indent="0" algn="l" rtl="0">
              <a:spcBef>
                <a:spcPts val="400"/>
              </a:spcBef>
              <a:spcAft>
                <a:spcPts val="0"/>
              </a:spcAft>
              <a:buSzPts val="1836"/>
              <a:buNone/>
            </a:pPr>
            <a:r>
              <a:rPr lang="en-AU"/>
              <a:t>The potential for the disastrous rise of misplaced power exists and will persist." </a:t>
            </a:r>
            <a:endParaRPr/>
          </a:p>
          <a:p>
            <a:pPr marL="0" lvl="0" indent="0" algn="l" rtl="0">
              <a:spcBef>
                <a:spcPts val="400"/>
              </a:spcBef>
              <a:spcAft>
                <a:spcPts val="0"/>
              </a:spcAft>
              <a:buSzPts val="1836"/>
              <a:buNone/>
            </a:pPr>
            <a:endParaRPr/>
          </a:p>
          <a:p>
            <a:pPr marL="0" lvl="0" indent="0" algn="l" rtl="0">
              <a:spcBef>
                <a:spcPts val="400"/>
              </a:spcBef>
              <a:spcAft>
                <a:spcPts val="0"/>
              </a:spcAft>
              <a:buSzPts val="1836"/>
              <a:buNone/>
            </a:pPr>
            <a:r>
              <a:rPr lang="en-AU"/>
              <a:t>				Dwight Eisenhower 1961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body" idx="1"/>
          </p:nvPr>
        </p:nvSpPr>
        <p:spPr>
          <a:xfrm>
            <a:off x="457200" y="1340768"/>
            <a:ext cx="8229600" cy="525658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48"/>
              <a:buNone/>
            </a:pPr>
            <a:r>
              <a:rPr lang="en-AU" sz="3600" b="1"/>
              <a:t>Australia </a:t>
            </a:r>
            <a:r>
              <a:rPr lang="en-AU" sz="3600"/>
              <a:t>$589 million </a:t>
            </a:r>
            <a:endParaRPr/>
          </a:p>
          <a:p>
            <a:pPr marL="0" lvl="0" indent="0" algn="l" rtl="0">
              <a:spcBef>
                <a:spcPts val="400"/>
              </a:spcBef>
              <a:spcAft>
                <a:spcPts val="0"/>
              </a:spcAft>
              <a:buSzPts val="2040"/>
              <a:buNone/>
            </a:pPr>
            <a:r>
              <a:rPr lang="en-AU" sz="3000"/>
              <a:t>UK $110 m, France $90 m, Canada $31 m</a:t>
            </a:r>
            <a:endParaRPr sz="3000" b="1"/>
          </a:p>
          <a:p>
            <a:pPr marL="0" lvl="0" indent="0" algn="l" rtl="0">
              <a:spcBef>
                <a:spcPts val="400"/>
              </a:spcBef>
              <a:spcAft>
                <a:spcPts val="0"/>
              </a:spcAft>
              <a:buSzPts val="1836"/>
              <a:buNone/>
            </a:pPr>
            <a:endParaRPr b="1"/>
          </a:p>
          <a:p>
            <a:pPr marL="0" lvl="0" indent="0" algn="l" rtl="0">
              <a:spcBef>
                <a:spcPts val="400"/>
              </a:spcBef>
              <a:spcAft>
                <a:spcPts val="0"/>
              </a:spcAft>
              <a:buSzPts val="2448"/>
              <a:buNone/>
            </a:pPr>
            <a:r>
              <a:rPr lang="en-AU" sz="3600" b="1"/>
              <a:t>Per person killed </a:t>
            </a:r>
            <a:endParaRPr/>
          </a:p>
          <a:p>
            <a:pPr marL="365760" lvl="0" indent="-256032" algn="l" rtl="0">
              <a:spcBef>
                <a:spcPts val="400"/>
              </a:spcBef>
              <a:spcAft>
                <a:spcPts val="0"/>
              </a:spcAft>
              <a:buSzPts val="1836"/>
              <a:buChar char="🞂"/>
            </a:pPr>
            <a:r>
              <a:rPr lang="en-AU"/>
              <a:t>Australia $8,800</a:t>
            </a:r>
            <a:endParaRPr/>
          </a:p>
          <a:p>
            <a:pPr marL="365760" lvl="0" indent="-256032" algn="l" rtl="0">
              <a:spcBef>
                <a:spcPts val="400"/>
              </a:spcBef>
              <a:spcAft>
                <a:spcPts val="0"/>
              </a:spcAft>
              <a:buSzPts val="1836"/>
              <a:buChar char="🞂"/>
            </a:pPr>
            <a:r>
              <a:rPr lang="en-AU"/>
              <a:t>UK $109 </a:t>
            </a:r>
            <a:endParaRPr/>
          </a:p>
          <a:p>
            <a:pPr marL="365760" lvl="0" indent="-256032" algn="l" rtl="0">
              <a:spcBef>
                <a:spcPts val="400"/>
              </a:spcBef>
              <a:spcAft>
                <a:spcPts val="0"/>
              </a:spcAft>
              <a:buSzPts val="1836"/>
              <a:buChar char="🞂"/>
            </a:pPr>
            <a:r>
              <a:rPr lang="en-AU"/>
              <a:t>Germany $2</a:t>
            </a:r>
            <a:endParaRPr/>
          </a:p>
          <a:p>
            <a:pPr marL="0" lvl="0" indent="0" algn="l" rtl="0">
              <a:spcBef>
                <a:spcPts val="400"/>
              </a:spcBef>
              <a:spcAft>
                <a:spcPts val="0"/>
              </a:spcAft>
              <a:buSzPts val="1836"/>
              <a:buNone/>
            </a:pPr>
            <a:endParaRPr/>
          </a:p>
          <a:p>
            <a:pPr marL="0" lvl="0" indent="0" algn="l" rtl="0">
              <a:spcBef>
                <a:spcPts val="400"/>
              </a:spcBef>
              <a:spcAft>
                <a:spcPts val="0"/>
              </a:spcAft>
              <a:buSzPts val="2176"/>
              <a:buNone/>
            </a:pPr>
            <a:r>
              <a:rPr lang="en-AU" sz="3200" b="1"/>
              <a:t>Not spent on living veterans </a:t>
            </a:r>
            <a:endParaRPr/>
          </a:p>
          <a:p>
            <a:pPr marL="0" lvl="0" indent="0" algn="l" rtl="0">
              <a:spcBef>
                <a:spcPts val="400"/>
              </a:spcBef>
              <a:spcAft>
                <a:spcPts val="0"/>
              </a:spcAft>
              <a:buSzPts val="2176"/>
              <a:buNone/>
            </a:pPr>
            <a:r>
              <a:rPr lang="en-AU" sz="3200" b="1"/>
              <a:t>		or other crucial social needs.</a:t>
            </a:r>
            <a:endParaRPr/>
          </a:p>
          <a:p>
            <a:pPr marL="365760" lvl="0" indent="-139446" algn="l" rtl="0">
              <a:spcBef>
                <a:spcPts val="400"/>
              </a:spcBef>
              <a:spcAft>
                <a:spcPts val="0"/>
              </a:spcAft>
              <a:buSzPts val="1836"/>
              <a:buNone/>
            </a:pPr>
            <a:endParaRPr/>
          </a:p>
        </p:txBody>
      </p:sp>
      <p:sp>
        <p:nvSpPr>
          <p:cNvPr id="129" name="Google Shape;129;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Anzac Centenary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64"/>
              <a:buNone/>
            </a:pPr>
            <a:r>
              <a:rPr lang="en-AU" sz="3330"/>
              <a:t>In France: Villers-Bretonneux</a:t>
            </a:r>
            <a:endParaRPr sz="3330"/>
          </a:p>
          <a:p>
            <a:pPr marL="0" lvl="0" indent="0" algn="l" rtl="0">
              <a:spcBef>
                <a:spcPts val="400"/>
              </a:spcBef>
              <a:spcAft>
                <a:spcPts val="0"/>
              </a:spcAft>
              <a:buSzPts val="2264"/>
              <a:buNone/>
            </a:pPr>
            <a:r>
              <a:rPr lang="en-AU" sz="3330"/>
              <a:t>$100 million </a:t>
            </a:r>
            <a:endParaRPr/>
          </a:p>
          <a:p>
            <a:pPr marL="0" lvl="0" indent="0" algn="l" rtl="0">
              <a:spcBef>
                <a:spcPts val="400"/>
              </a:spcBef>
              <a:spcAft>
                <a:spcPts val="0"/>
              </a:spcAft>
              <a:buSzPts val="2264"/>
              <a:buNone/>
            </a:pPr>
            <a:endParaRPr sz="3330"/>
          </a:p>
          <a:p>
            <a:pPr marL="0" lvl="0" indent="0" algn="l" rtl="0">
              <a:spcBef>
                <a:spcPts val="400"/>
              </a:spcBef>
              <a:spcAft>
                <a:spcPts val="0"/>
              </a:spcAft>
              <a:buSzPts val="2264"/>
              <a:buNone/>
            </a:pPr>
            <a:r>
              <a:rPr lang="en-AU" sz="3330"/>
              <a:t>In Australia: Australian War Memorial</a:t>
            </a:r>
            <a:endParaRPr/>
          </a:p>
          <a:p>
            <a:pPr marL="0" lvl="0" indent="0" algn="l" rtl="0">
              <a:spcBef>
                <a:spcPts val="400"/>
              </a:spcBef>
              <a:spcAft>
                <a:spcPts val="0"/>
              </a:spcAft>
              <a:buSzPts val="2264"/>
              <a:buNone/>
            </a:pPr>
            <a:r>
              <a:rPr lang="en-AU" sz="3330"/>
              <a:t>$498 million  </a:t>
            </a:r>
            <a:endParaRPr/>
          </a:p>
          <a:p>
            <a:pPr marL="0" lvl="0" indent="0" algn="l" rtl="0">
              <a:spcBef>
                <a:spcPts val="400"/>
              </a:spcBef>
              <a:spcAft>
                <a:spcPts val="0"/>
              </a:spcAft>
              <a:buSzPts val="2264"/>
              <a:buNone/>
            </a:pPr>
            <a:endParaRPr sz="3330"/>
          </a:p>
          <a:p>
            <a:pPr marL="0" lvl="0" indent="0" algn="l" rtl="0">
              <a:spcBef>
                <a:spcPts val="400"/>
              </a:spcBef>
              <a:spcAft>
                <a:spcPts val="0"/>
              </a:spcAft>
              <a:buSzPts val="2264"/>
              <a:buNone/>
            </a:pPr>
            <a:r>
              <a:rPr lang="en-AU" sz="3330"/>
              <a:t>$600 million not spent on living veterans </a:t>
            </a:r>
            <a:endParaRPr sz="3330"/>
          </a:p>
        </p:txBody>
      </p:sp>
      <p:sp>
        <p:nvSpPr>
          <p:cNvPr id="136" name="Google Shape;13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Memorials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48"/>
              <a:buNone/>
            </a:pPr>
            <a:r>
              <a:rPr lang="en-AU" sz="3600"/>
              <a:t>Aim for Australia to be in the top ten weapons exporters in the world</a:t>
            </a:r>
            <a:endParaRPr/>
          </a:p>
          <a:p>
            <a:pPr marL="0" lvl="0" indent="0" algn="l" rtl="0">
              <a:spcBef>
                <a:spcPts val="400"/>
              </a:spcBef>
              <a:spcAft>
                <a:spcPts val="0"/>
              </a:spcAft>
              <a:buSzPts val="2448"/>
              <a:buNone/>
            </a:pPr>
            <a:r>
              <a:rPr lang="en-AU" sz="3600"/>
              <a:t>$3.8 billion in funding facility</a:t>
            </a:r>
            <a:endParaRPr/>
          </a:p>
          <a:p>
            <a:pPr marL="0" lvl="0" indent="0" algn="l" rtl="0">
              <a:spcBef>
                <a:spcPts val="400"/>
              </a:spcBef>
              <a:spcAft>
                <a:spcPts val="0"/>
              </a:spcAft>
              <a:buSzPts val="2448"/>
              <a:buNone/>
            </a:pPr>
            <a:endParaRPr sz="3600"/>
          </a:p>
          <a:p>
            <a:pPr marL="365760" lvl="0" indent="-256031" algn="l" rtl="0">
              <a:spcBef>
                <a:spcPts val="400"/>
              </a:spcBef>
              <a:spcAft>
                <a:spcPts val="0"/>
              </a:spcAft>
              <a:buSzPts val="2448"/>
              <a:buChar char="🞂"/>
            </a:pPr>
            <a:r>
              <a:rPr lang="en-AU" sz="3600"/>
              <a:t>$36 million grant to EOS Australia – others hidden</a:t>
            </a:r>
            <a:endParaRPr/>
          </a:p>
          <a:p>
            <a:pPr marL="365760" lvl="0" indent="-256031" algn="l" rtl="0">
              <a:spcBef>
                <a:spcPts val="400"/>
              </a:spcBef>
              <a:spcAft>
                <a:spcPts val="0"/>
              </a:spcAft>
              <a:buSzPts val="2448"/>
              <a:buChar char="🞂"/>
            </a:pPr>
            <a:r>
              <a:rPr lang="en-AU" sz="3600"/>
              <a:t>Trade fair subsides</a:t>
            </a:r>
            <a:endParaRPr sz="3600"/>
          </a:p>
        </p:txBody>
      </p:sp>
      <p:sp>
        <p:nvSpPr>
          <p:cNvPr id="143" name="Google Shape;1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Industry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83311" algn="l" rtl="0">
              <a:spcBef>
                <a:spcPts val="0"/>
              </a:spcBef>
              <a:spcAft>
                <a:spcPts val="0"/>
              </a:spcAft>
              <a:buSzPts val="2720"/>
              <a:buNone/>
            </a:pPr>
            <a:endParaRPr sz="4000"/>
          </a:p>
          <a:p>
            <a:pPr marL="365760" lvl="0" indent="-256031" algn="l" rtl="0">
              <a:spcBef>
                <a:spcPts val="400"/>
              </a:spcBef>
              <a:spcAft>
                <a:spcPts val="0"/>
              </a:spcAft>
              <a:buSzPts val="2720"/>
              <a:buChar char="🞂"/>
            </a:pPr>
            <a:r>
              <a:rPr lang="en-AU" sz="4000"/>
              <a:t>Not spent on other industries, even though they would create many more jobs</a:t>
            </a:r>
            <a:endParaRPr sz="4000"/>
          </a:p>
        </p:txBody>
      </p:sp>
      <p:sp>
        <p:nvSpPr>
          <p:cNvPr id="150" name="Google Shape;1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Subsidies for Weapons Industry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p:cNvPicPr preferRelativeResize="0">
            <a:picLocks noGrp="1"/>
          </p:cNvPicPr>
          <p:nvPr>
            <p:ph type="body" idx="1"/>
          </p:nvPr>
        </p:nvPicPr>
        <p:blipFill rotWithShape="1">
          <a:blip r:embed="rId3">
            <a:alphaModFix/>
          </a:blip>
          <a:srcRect l="-17710" t="11460" r="17709" b="-11460"/>
          <a:stretch/>
        </p:blipFill>
        <p:spPr>
          <a:xfrm>
            <a:off x="1043609" y="44624"/>
            <a:ext cx="6433180" cy="6120680"/>
          </a:xfrm>
          <a:prstGeom prst="rect">
            <a:avLst/>
          </a:prstGeom>
          <a:noFill/>
          <a:ln>
            <a:noFill/>
          </a:ln>
        </p:spPr>
      </p:pic>
      <p:sp>
        <p:nvSpPr>
          <p:cNvPr id="156" name="Google Shape;156;p8"/>
          <p:cNvSpPr txBox="1">
            <a:spLocks noGrp="1"/>
          </p:cNvSpPr>
          <p:nvPr>
            <p:ph type="title"/>
          </p:nvPr>
        </p:nvSpPr>
        <p:spPr>
          <a:xfrm>
            <a:off x="467544" y="6453336"/>
            <a:ext cx="8229600" cy="20689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1170"/>
              <a:buFont typeface="Lucida Sans"/>
              <a:buNone/>
            </a:pPr>
            <a:r>
              <a:rPr lang="en-AU" sz="1170" u="sng">
                <a:solidFill>
                  <a:schemeClr val="hlink"/>
                </a:solidFill>
                <a:hlinkClick r:id="rId4"/>
              </a:rPr>
              <a:t>https://news.brown.edu/articles/2017/05/jobscow</a:t>
            </a:r>
            <a:r>
              <a:rPr lang="en-AU" sz="1170"/>
              <a:t> </a:t>
            </a:r>
            <a:br>
              <a:rPr lang="en-AU" sz="3690"/>
            </a:br>
            <a:endParaRPr sz="369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137160" lvl="0" indent="0" algn="l" rtl="0">
              <a:spcBef>
                <a:spcPts val="0"/>
              </a:spcBef>
              <a:spcAft>
                <a:spcPts val="0"/>
              </a:spcAft>
              <a:buSzPts val="2448"/>
              <a:buNone/>
            </a:pPr>
            <a:r>
              <a:rPr lang="en-AU" sz="3600"/>
              <a:t>Weapons manufacture as job creation scheme a furphy </a:t>
            </a:r>
            <a:endParaRPr/>
          </a:p>
          <a:p>
            <a:pPr marL="137160" lvl="0" indent="0" algn="l" rtl="0">
              <a:spcBef>
                <a:spcPts val="400"/>
              </a:spcBef>
              <a:spcAft>
                <a:spcPts val="0"/>
              </a:spcAft>
              <a:buSzPts val="1836"/>
              <a:buNone/>
            </a:pPr>
            <a:endParaRPr/>
          </a:p>
          <a:p>
            <a:pPr marL="594360" lvl="0" indent="-457200" algn="l" rtl="0">
              <a:spcBef>
                <a:spcPts val="400"/>
              </a:spcBef>
              <a:spcAft>
                <a:spcPts val="0"/>
              </a:spcAft>
              <a:buSzPts val="1836"/>
              <a:buChar char="🞂"/>
            </a:pPr>
            <a:r>
              <a:rPr lang="en-AU"/>
              <a:t>Political tool – localised jobs, marginal seats</a:t>
            </a:r>
            <a:endParaRPr/>
          </a:p>
          <a:p>
            <a:pPr marL="594360" lvl="0" indent="-457200" algn="l" rtl="0">
              <a:spcBef>
                <a:spcPts val="400"/>
              </a:spcBef>
              <a:spcAft>
                <a:spcPts val="0"/>
              </a:spcAft>
              <a:buSzPts val="1836"/>
              <a:buChar char="🞂"/>
            </a:pPr>
            <a:r>
              <a:rPr lang="en-AU"/>
              <a:t>Donations and lobbying </a:t>
            </a:r>
            <a:endParaRPr/>
          </a:p>
          <a:p>
            <a:pPr marL="594360" lvl="0" indent="-457200" algn="l" rtl="0">
              <a:spcBef>
                <a:spcPts val="400"/>
              </a:spcBef>
              <a:spcAft>
                <a:spcPts val="0"/>
              </a:spcAft>
              <a:buSzPts val="1836"/>
              <a:buChar char="🞂"/>
            </a:pPr>
            <a:r>
              <a:rPr lang="en-AU"/>
              <a:t>Purchases – fit for purpose?</a:t>
            </a:r>
            <a:endParaRPr/>
          </a:p>
          <a:p>
            <a:pPr marL="137160" lvl="0" indent="0" algn="l" rtl="0">
              <a:spcBef>
                <a:spcPts val="400"/>
              </a:spcBef>
              <a:spcAft>
                <a:spcPts val="0"/>
              </a:spcAft>
              <a:buSzPts val="1836"/>
              <a:buNone/>
            </a:pPr>
            <a:endParaRPr/>
          </a:p>
          <a:p>
            <a:pPr marL="137160" lvl="0" indent="0" algn="l" rtl="0">
              <a:spcBef>
                <a:spcPts val="400"/>
              </a:spcBef>
              <a:spcAft>
                <a:spcPts val="0"/>
              </a:spcAft>
              <a:buSzPts val="1836"/>
              <a:buNone/>
            </a:pPr>
            <a:r>
              <a:rPr lang="en-AU"/>
              <a:t>US and here</a:t>
            </a:r>
            <a:endParaRPr/>
          </a:p>
          <a:p>
            <a:pPr marL="0" lvl="0" indent="0" algn="l" rtl="0">
              <a:spcBef>
                <a:spcPts val="400"/>
              </a:spcBef>
              <a:spcAft>
                <a:spcPts val="0"/>
              </a:spcAft>
              <a:buSzPts val="1836"/>
              <a:buNone/>
            </a:pPr>
            <a:endParaRPr/>
          </a:p>
        </p:txBody>
      </p:sp>
      <p:sp>
        <p:nvSpPr>
          <p:cNvPr id="163" name="Google Shape;16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AU"/>
              <a:t>Arms dealing </a:t>
            </a:r>
            <a:endParaRPr/>
          </a:p>
        </p:txBody>
      </p:sp>
    </p:spTree>
  </p:cSld>
  <p:clrMapOvr>
    <a:masterClrMapping/>
  </p:clrMapOvr>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3564</Words>
  <Application>Microsoft Office PowerPoint</Application>
  <PresentationFormat>On-screen Show (4:3)</PresentationFormat>
  <Paragraphs>426</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Lucida Sans</vt:lpstr>
      <vt:lpstr>Noto Sans Symbols</vt:lpstr>
      <vt:lpstr>Verdana</vt:lpstr>
      <vt:lpstr>Concourse</vt:lpstr>
      <vt:lpstr>The Rise of Militarism in Australia   What does it actually cost?</vt:lpstr>
      <vt:lpstr>Overview </vt:lpstr>
      <vt:lpstr>Community </vt:lpstr>
      <vt:lpstr>Anzac Centenary </vt:lpstr>
      <vt:lpstr>Memorials</vt:lpstr>
      <vt:lpstr>Industry</vt:lpstr>
      <vt:lpstr>Subsidies for Weapons Industry</vt:lpstr>
      <vt:lpstr>https://news.brown.edu/articles/2017/05/jobscow  </vt:lpstr>
      <vt:lpstr>Arms dealing </vt:lpstr>
      <vt:lpstr>PowerPoint Presentation</vt:lpstr>
      <vt:lpstr>PowerPoint Presentation</vt:lpstr>
      <vt:lpstr>Australia’s self reliance?</vt:lpstr>
      <vt:lpstr>Government </vt:lpstr>
      <vt:lpstr>Yemen</vt:lpstr>
      <vt:lpstr>Arms embargo?</vt:lpstr>
      <vt:lpstr>Spending priorities</vt:lpstr>
      <vt:lpstr>Australia’s defence budget</vt:lpstr>
      <vt:lpstr>Australian Military Spending </vt:lpstr>
      <vt:lpstr>$ 5 Billion buys:</vt:lpstr>
      <vt:lpstr>Plus these</vt:lpstr>
      <vt:lpstr>Foreign Aid</vt:lpstr>
      <vt:lpstr>Foreign Aid</vt:lpstr>
      <vt:lpstr>PowerPoint Presentation</vt:lpstr>
      <vt:lpstr>Militarisation of public service</vt:lpstr>
      <vt:lpstr>Damage to democracy</vt:lpstr>
      <vt:lpstr>Revolving door </vt:lpstr>
      <vt:lpstr>Impacts of too close relationships</vt:lpstr>
      <vt:lpstr>Poverty in Australia 2018</vt:lpstr>
      <vt:lpstr>PowerPoint Presentation</vt:lpstr>
      <vt:lpstr>The myth of Legal Aid</vt:lpstr>
      <vt:lpstr>Social housing</vt:lpstr>
      <vt:lpstr>116,000 homeless people</vt:lpstr>
      <vt:lpstr>Alternative</vt:lpstr>
      <vt:lpstr>So what can we do?</vt:lpstr>
      <vt:lpstr>Contact MPs</vt:lpstr>
      <vt:lpstr>Divestment</vt:lpstr>
      <vt:lpstr>Working for a more peaceful world</vt:lpstr>
      <vt:lpstr>Militarism Impacts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Militarism in Australia   What does it actually cost?</dc:title>
  <dc:creator>Margaret Beavis</dc:creator>
  <cp:lastModifiedBy>Jonathan Pilbrow</cp:lastModifiedBy>
  <cp:revision>2</cp:revision>
  <dcterms:created xsi:type="dcterms:W3CDTF">2019-07-22T01:16:37Z</dcterms:created>
  <dcterms:modified xsi:type="dcterms:W3CDTF">2020-09-15T01:27:18Z</dcterms:modified>
</cp:coreProperties>
</file>