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142" r:id="rId3"/>
    <p:sldId id="3143" r:id="rId4"/>
    <p:sldId id="260" r:id="rId5"/>
    <p:sldId id="3129" r:id="rId6"/>
    <p:sldId id="3130" r:id="rId7"/>
    <p:sldId id="3128" r:id="rId8"/>
    <p:sldId id="3317" r:id="rId9"/>
    <p:sldId id="358" r:id="rId10"/>
    <p:sldId id="278" r:id="rId11"/>
    <p:sldId id="3140" r:id="rId12"/>
    <p:sldId id="258" r:id="rId13"/>
    <p:sldId id="271" r:id="rId14"/>
    <p:sldId id="261" r:id="rId15"/>
    <p:sldId id="3110" r:id="rId16"/>
    <p:sldId id="3111" r:id="rId17"/>
    <p:sldId id="273" r:id="rId18"/>
    <p:sldId id="3102" r:id="rId19"/>
    <p:sldId id="3100" r:id="rId20"/>
    <p:sldId id="3101" r:id="rId21"/>
    <p:sldId id="263" r:id="rId22"/>
    <p:sldId id="275" r:id="rId23"/>
    <p:sldId id="3176" r:id="rId24"/>
    <p:sldId id="2881" r:id="rId25"/>
    <p:sldId id="354" r:id="rId26"/>
    <p:sldId id="3156" r:id="rId27"/>
    <p:sldId id="3158" r:id="rId28"/>
    <p:sldId id="3153" r:id="rId29"/>
    <p:sldId id="265" r:id="rId30"/>
    <p:sldId id="3138" r:id="rId31"/>
    <p:sldId id="3164" r:id="rId32"/>
    <p:sldId id="3165" r:id="rId33"/>
    <p:sldId id="3139" r:id="rId34"/>
    <p:sldId id="264" r:id="rId35"/>
    <p:sldId id="3318" r:id="rId36"/>
    <p:sldId id="3161" r:id="rId37"/>
    <p:sldId id="3166" r:id="rId38"/>
    <p:sldId id="3152" r:id="rId39"/>
    <p:sldId id="3151" r:id="rId40"/>
    <p:sldId id="276" r:id="rId41"/>
    <p:sldId id="279" r:id="rId42"/>
    <p:sldId id="3146" r:id="rId4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AU"/>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773B980-02DE-4602-B058-44953D9BDD65}" type="datetimeFigureOut">
              <a:rPr lang="en-AU" smtClean="0"/>
              <a:t>1/04/2025</a:t>
            </a:fld>
            <a:endParaRPr lang="en-AU"/>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AU"/>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AU"/>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5F4F2BC-D87F-442F-B612-AB7DD72F62D1}" type="slidenum">
              <a:rPr lang="en-AU" smtClean="0"/>
              <a:t>‹#›</a:t>
            </a:fld>
            <a:endParaRPr lang="en-AU"/>
          </a:p>
        </p:txBody>
      </p:sp>
    </p:spTree>
    <p:extLst>
      <p:ext uri="{BB962C8B-B14F-4D97-AF65-F5344CB8AC3E}">
        <p14:creationId xmlns:p14="http://schemas.microsoft.com/office/powerpoint/2010/main" val="235682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Nuclear chain- reactors and weapon</a:t>
            </a:r>
          </a:p>
          <a:p>
            <a:r>
              <a:rPr lang="en-AU" dirty="0"/>
              <a:t>Climate impacts – more forced displacements, refugees, conflicts</a:t>
            </a:r>
          </a:p>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2</a:t>
            </a:fld>
            <a:endParaRPr lang="en-AU"/>
          </a:p>
        </p:txBody>
      </p:sp>
    </p:spTree>
    <p:extLst>
      <p:ext uri="{BB962C8B-B14F-4D97-AF65-F5344CB8AC3E}">
        <p14:creationId xmlns:p14="http://schemas.microsoft.com/office/powerpoint/2010/main" val="268550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00"/>
                </a:solidFill>
                <a:latin typeface="Calibri"/>
              </a:rPr>
              <a:t>Burris, J.E.,…, T. Mousseau, et. al. 2012.</a:t>
            </a:r>
            <a:r>
              <a:rPr lang="en-US" b="1" dirty="0">
                <a:solidFill>
                  <a:srgbClr val="FFFF00"/>
                </a:solidFill>
                <a:latin typeface="Calibri"/>
              </a:rPr>
              <a:t> </a:t>
            </a:r>
            <a:r>
              <a:rPr lang="en-US" dirty="0">
                <a:solidFill>
                  <a:srgbClr val="FFFF00"/>
                </a:solidFill>
                <a:latin typeface="Calibri"/>
              </a:rPr>
              <a:t>Analysis of Cancer Risks in Populations Near Nuclear Facilities: Phase I. </a:t>
            </a:r>
            <a:r>
              <a:rPr lang="en-US" b="1" dirty="0">
                <a:solidFill>
                  <a:srgbClr val="FFFF00"/>
                </a:solidFill>
                <a:latin typeface="Calibri"/>
              </a:rPr>
              <a:t>Nuclear and Radiation Studies Board, The National Academies Press, </a:t>
            </a:r>
            <a:r>
              <a:rPr lang="en-US" dirty="0">
                <a:solidFill>
                  <a:srgbClr val="FFFF00"/>
                </a:solidFill>
                <a:latin typeface="Calibri"/>
              </a:rPr>
              <a:t>Washington, D.C., 412pp</a:t>
            </a:r>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18</a:t>
            </a:fld>
            <a:endParaRPr lang="en-AU"/>
          </a:p>
        </p:txBody>
      </p:sp>
    </p:spTree>
    <p:extLst>
      <p:ext uri="{BB962C8B-B14F-4D97-AF65-F5344CB8AC3E}">
        <p14:creationId xmlns:p14="http://schemas.microsoft.com/office/powerpoint/2010/main" val="114104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68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AU" sz="1900" kern="100" dirty="0">
                <a:latin typeface="Arial" panose="020B0604020202020204" pitchFamily="34" charset="0"/>
                <a:ea typeface="Aptos" panose="020B0004020202020204" pitchFamily="34" charset="0"/>
                <a:cs typeface="Times New Roman" panose="02020603050405020304" pitchFamily="18" charset="0"/>
              </a:rPr>
              <a:t>The Coalition has also made claims linking radiology, radiotherapy and nuclear medicine to nuclear power that are patently false and deliberately misleading.</a:t>
            </a:r>
            <a:endParaRPr lang="en-AU"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24"/>
              </a:spcAft>
            </a:pPr>
            <a:r>
              <a:rPr lang="en-AU" sz="1900" dirty="0">
                <a:latin typeface="Arial" panose="020B0604020202020204" pitchFamily="34" charset="0"/>
                <a:ea typeface="Aptos" panose="020B0004020202020204" pitchFamily="34" charset="0"/>
              </a:rPr>
              <a:t>A letter sent by Coalition MPs to their constituents earlier this year claimed that: </a:t>
            </a:r>
            <a:r>
              <a:rPr lang="en-AU" sz="1900" i="1" dirty="0">
                <a:latin typeface="Arial" panose="020B0604020202020204" pitchFamily="34" charset="0"/>
                <a:ea typeface="Aptos" panose="020B0004020202020204" pitchFamily="34" charset="0"/>
              </a:rPr>
              <a:t>“</a:t>
            </a:r>
            <a:r>
              <a:rPr lang="en-AU" sz="1900" dirty="0">
                <a:latin typeface="Arial" panose="020B0604020202020204" pitchFamily="34" charset="0"/>
                <a:ea typeface="Aptos" panose="020B0004020202020204" pitchFamily="34" charset="0"/>
              </a:rPr>
              <a:t>Nuclear energy already plays a major role in medicine and healthcare, diagnosing and treating thousands of Australians every day”</a:t>
            </a:r>
            <a:r>
              <a:rPr lang="en-AU" sz="1900" i="1" dirty="0">
                <a:latin typeface="Arial" panose="020B0604020202020204" pitchFamily="34" charset="0"/>
                <a:ea typeface="Aptos" panose="020B0004020202020204" pitchFamily="34" charset="0"/>
              </a:rPr>
              <a:t>. </a:t>
            </a:r>
            <a:endParaRPr lang="en-AU" sz="1900" dirty="0">
              <a:latin typeface="Times New Roman" panose="02020603050405020304" pitchFamily="18" charset="0"/>
              <a:ea typeface="Aptos" panose="020B0004020202020204" pitchFamily="34" charset="0"/>
            </a:endParaRPr>
          </a:p>
          <a:p>
            <a:pPr>
              <a:lnSpc>
                <a:spcPct val="115000"/>
              </a:lnSpc>
              <a:spcAft>
                <a:spcPts val="824"/>
              </a:spcAft>
            </a:pPr>
            <a:r>
              <a:rPr lang="en-AU" sz="1900" dirty="0">
                <a:latin typeface="Arial" panose="020B0604020202020204" pitchFamily="34" charset="0"/>
                <a:ea typeface="Aptos" panose="020B0004020202020204" pitchFamily="34" charset="0"/>
              </a:rPr>
              <a:t>We do not have, and have never had, nuclear power in Australia, and the nuclear power proposal has no connection to our world class nuclear medicine, radiology or radiotherapy services.</a:t>
            </a:r>
            <a:endParaRPr lang="en-AU" sz="1900" dirty="0">
              <a:latin typeface="Times New Roman" panose="02020603050405020304" pitchFamily="18" charset="0"/>
              <a:ea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29</a:t>
            </a:fld>
            <a:endParaRPr lang="en-AU"/>
          </a:p>
        </p:txBody>
      </p:sp>
    </p:spTree>
    <p:extLst>
      <p:ext uri="{BB962C8B-B14F-4D97-AF65-F5344CB8AC3E}">
        <p14:creationId xmlns:p14="http://schemas.microsoft.com/office/powerpoint/2010/main" val="5409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30</a:t>
            </a:fld>
            <a:endParaRPr lang="en-AU"/>
          </a:p>
        </p:txBody>
      </p:sp>
    </p:spTree>
    <p:extLst>
      <p:ext uri="{BB962C8B-B14F-4D97-AF65-F5344CB8AC3E}">
        <p14:creationId xmlns:p14="http://schemas.microsoft.com/office/powerpoint/2010/main" val="224963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33</a:t>
            </a:fld>
            <a:endParaRPr lang="en-AU"/>
          </a:p>
        </p:txBody>
      </p:sp>
    </p:spTree>
    <p:extLst>
      <p:ext uri="{BB962C8B-B14F-4D97-AF65-F5344CB8AC3E}">
        <p14:creationId xmlns:p14="http://schemas.microsoft.com/office/powerpoint/2010/main" val="359432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30"/>
              </a:spcAft>
            </a:pPr>
            <a:r>
              <a:rPr lang="en-AU" dirty="0"/>
              <a:t>“Arms race” </a:t>
            </a:r>
            <a:r>
              <a:rPr lang="en-AU" dirty="0">
                <a:latin typeface="Arial" panose="020B0604020202020204" pitchFamily="34" charset="0"/>
                <a:ea typeface="Calibri" panose="020F0502020204030204" pitchFamily="34" charset="0"/>
                <a:cs typeface="Times New Roman" panose="02020603050405020304" pitchFamily="18" charset="0"/>
              </a:rPr>
              <a:t>Indeed Prime Minister John Gorton admitted </a:t>
            </a:r>
            <a:r>
              <a:rPr lang="en-AU" dirty="0">
                <a:solidFill>
                  <a:srgbClr val="000000"/>
                </a:solidFill>
                <a:latin typeface="Arial" panose="020B0604020202020204" pitchFamily="34" charset="0"/>
                <a:ea typeface="Calibri" panose="020F0502020204030204" pitchFamily="34" charset="0"/>
                <a:cs typeface="Times New Roman" panose="02020603050405020304" pitchFamily="18" charset="0"/>
              </a:rPr>
              <a:t>“We were interested in this thing because it could provide electricity to everybody and it could, if you decided later on, it could make an atomic bomb.” </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dirty="0" err="1">
                <a:latin typeface="Arial" panose="020B0604020202020204" pitchFamily="34" charset="0"/>
                <a:ea typeface="Calibri" panose="020F0502020204030204" pitchFamily="34" charset="0"/>
                <a:cs typeface="Times New Roman" panose="02020603050405020304" pitchFamily="18" charset="0"/>
              </a:rPr>
              <a:t>Pilita</a:t>
            </a:r>
            <a:r>
              <a:rPr lang="en-AU" dirty="0">
                <a:latin typeface="Arial" panose="020B0604020202020204" pitchFamily="34" charset="0"/>
                <a:ea typeface="Calibri" panose="020F0502020204030204" pitchFamily="34" charset="0"/>
                <a:cs typeface="Times New Roman" panose="02020603050405020304" pitchFamily="18" charset="0"/>
              </a:rPr>
              <a:t> Clark, ‘PM’s Story: Very Much Alive…and Unfazed’, The Sydney Morning Herald, 1 January 1999.</a:t>
            </a:r>
            <a:endParaRPr lang="en-AU" dirty="0">
              <a:latin typeface="Calibri" panose="020F0502020204030204" pitchFamily="34" charset="0"/>
              <a:ea typeface="Calibri" panose="020F0502020204030204" pitchFamily="34" charset="0"/>
              <a:cs typeface="Times New Roman" panose="02020603050405020304" pitchFamily="18" charset="0"/>
            </a:endParaRPr>
          </a:p>
          <a:p>
            <a:pPr defTabSz="941923">
              <a:defRPr/>
            </a:pPr>
            <a:endParaRPr lang="en-AU" dirty="0"/>
          </a:p>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34</a:t>
            </a:fld>
            <a:endParaRPr lang="en-AU"/>
          </a:p>
        </p:txBody>
      </p:sp>
    </p:spTree>
    <p:extLst>
      <p:ext uri="{BB962C8B-B14F-4D97-AF65-F5344CB8AC3E}">
        <p14:creationId xmlns:p14="http://schemas.microsoft.com/office/powerpoint/2010/main" val="14914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3</a:t>
            </a:fld>
            <a:endParaRPr lang="en-AU"/>
          </a:p>
        </p:txBody>
      </p:sp>
    </p:spTree>
    <p:extLst>
      <p:ext uri="{BB962C8B-B14F-4D97-AF65-F5344CB8AC3E}">
        <p14:creationId xmlns:p14="http://schemas.microsoft.com/office/powerpoint/2010/main" val="2372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AU" sz="1900" kern="100" dirty="0">
                <a:latin typeface="Arial" panose="020B0604020202020204" pitchFamily="34" charset="0"/>
                <a:ea typeface="Aptos" panose="020B0004020202020204" pitchFamily="34" charset="0"/>
                <a:cs typeface="Times New Roman" panose="02020603050405020304" pitchFamily="18" charset="0"/>
              </a:rPr>
              <a:t>The cancers caused by radiation blend in with other cancers – they are not like the characteristic mesothelioma caused by asbestos. The heart attacks and strokes have the same problem. As a result, it takes large population studies and careful long-term monitoring to know what the risks are.</a:t>
            </a:r>
          </a:p>
          <a:p>
            <a:pPr defTabSz="941923">
              <a:defRPr/>
            </a:pPr>
            <a:r>
              <a:rPr lang="en-AU" sz="1900" kern="100" dirty="0">
                <a:latin typeface="Arial" panose="020B0604020202020204" pitchFamily="34" charset="0"/>
                <a:ea typeface="Aptos" panose="020B0004020202020204" pitchFamily="34" charset="0"/>
                <a:cs typeface="Times New Roman" panose="02020603050405020304" pitchFamily="18" charset="0"/>
              </a:rPr>
              <a:t>Four times worse for babies than adults </a:t>
            </a:r>
            <a:endParaRPr lang="en-AU" sz="1900" kern="100" dirty="0">
              <a:latin typeface="Aptos" panose="020B0004020202020204" pitchFamily="34" charset="0"/>
              <a:ea typeface="Aptos" panose="020B0004020202020204" pitchFamily="34" charset="0"/>
              <a:cs typeface="Times New Roman" panose="02020603050405020304" pitchFamily="18" charset="0"/>
            </a:endParaRPr>
          </a:p>
          <a:p>
            <a:pPr defTabSz="941923">
              <a:defRPr/>
            </a:pPr>
            <a:r>
              <a:rPr lang="en-GB" sz="1900" dirty="0">
                <a:latin typeface="Calibri" panose="020F0502020204030204" pitchFamily="34" charset="0"/>
                <a:ea typeface="Calibri" panose="020F0502020204030204" pitchFamily="34" charset="0"/>
                <a:cs typeface="Calibri" panose="020F0502020204030204" pitchFamily="34" charset="0"/>
              </a:rPr>
              <a:t>The Average global background level of radiation, is about 2.4 </a:t>
            </a:r>
            <a:r>
              <a:rPr lang="en-GB" sz="1900" dirty="0" err="1">
                <a:latin typeface="Calibri" panose="020F0502020204030204" pitchFamily="34" charset="0"/>
                <a:ea typeface="Calibri" panose="020F0502020204030204" pitchFamily="34" charset="0"/>
                <a:cs typeface="Calibri" panose="020F0502020204030204" pitchFamily="34" charset="0"/>
              </a:rPr>
              <a:t>msv</a:t>
            </a:r>
            <a:r>
              <a:rPr lang="en-GB" sz="1900" dirty="0">
                <a:latin typeface="Calibri" panose="020F0502020204030204" pitchFamily="34" charset="0"/>
                <a:ea typeface="Calibri" panose="020F0502020204030204" pitchFamily="34" charset="0"/>
                <a:cs typeface="Calibri" panose="020F0502020204030204" pitchFamily="34" charset="0"/>
              </a:rPr>
              <a:t> per year. A single back-to-front chest X-ray typically involves a dose of 0.01 mSv; a CT scan typically involves doses of 3–12 mSv or more. Acute exposures over 100 mSv produce effects on chromosomes measurable by laboratory testing. Doses below 100 mSv are generally categorized as ‘low dose’. </a:t>
            </a:r>
            <a:endParaRPr lang="en-AU" sz="1900" dirty="0">
              <a:latin typeface="Calibri" panose="020F0502020204030204" pitchFamily="34" charset="0"/>
              <a:ea typeface="Calibri" panose="020F0502020204030204" pitchFamily="34" charset="0"/>
              <a:cs typeface="Calibri (Body)"/>
            </a:endParaRPr>
          </a:p>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4</a:t>
            </a:fld>
            <a:endParaRPr lang="en-AU"/>
          </a:p>
        </p:txBody>
      </p:sp>
    </p:spTree>
    <p:extLst>
      <p:ext uri="{BB962C8B-B14F-4D97-AF65-F5344CB8AC3E}">
        <p14:creationId xmlns:p14="http://schemas.microsoft.com/office/powerpoint/2010/main" val="312821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Radioactivitivity</a:t>
            </a:r>
            <a:r>
              <a:rPr lang="en-AU" dirty="0"/>
              <a:t> is from bit </a:t>
            </a:r>
            <a:r>
              <a:rPr lang="en-AU" dirty="0" err="1"/>
              <a:t>sthat</a:t>
            </a:r>
            <a:r>
              <a:rPr lang="en-AU" dirty="0"/>
              <a:t> are given off by a radioactive (unstable) element </a:t>
            </a:r>
          </a:p>
          <a:p>
            <a:r>
              <a:rPr lang="en-GB" sz="1900" dirty="0">
                <a:latin typeface="Calibri" panose="020F0502020204030204" pitchFamily="34" charset="0"/>
                <a:ea typeface="Calibri" panose="020F0502020204030204" pitchFamily="34" charset="0"/>
              </a:rPr>
              <a:t>Ionising radiation can be produced by the spontaneous decay of RADIOACTIVE ELEMENTS WHICH FRAGMENT INTO SMALLER ATOMS, OFTEN REPEATEDLY. At each step, energy is usually also released in the form of ionising radiation. These decay chains often have intermediaries which are also radioactive, until they eventually end up as stable elements. The decay chain, the rate at which each step occurs, and the type of radiation emitted are fixed physical properties of each radioactive element. The rate of radioactive decay is described by the half-life – the time it takes for half the amount of a radioactive element to disintegrate</a:t>
            </a:r>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5</a:t>
            </a:fld>
            <a:endParaRPr lang="en-AU"/>
          </a:p>
        </p:txBody>
      </p:sp>
    </p:spTree>
    <p:extLst>
      <p:ext uri="{BB962C8B-B14F-4D97-AF65-F5344CB8AC3E}">
        <p14:creationId xmlns:p14="http://schemas.microsoft.com/office/powerpoint/2010/main" val="380883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risks differ. Young children are approximately 4 times more sensitive to the cancer inducing effects of any given dose of radiation than are adults.</a:t>
            </a:r>
          </a:p>
          <a:p>
            <a:r>
              <a:rPr lang="en-US" dirty="0"/>
              <a:t>Women and girls are overall about 40% more sensitive than males.</a:t>
            </a:r>
          </a:p>
        </p:txBody>
      </p:sp>
    </p:spTree>
    <p:extLst>
      <p:ext uri="{BB962C8B-B14F-4D97-AF65-F5344CB8AC3E}">
        <p14:creationId xmlns:p14="http://schemas.microsoft.com/office/powerpoint/2010/main" val="152040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10</a:t>
            </a:fld>
            <a:endParaRPr lang="en-AU"/>
          </a:p>
        </p:txBody>
      </p:sp>
    </p:spTree>
    <p:extLst>
      <p:ext uri="{BB962C8B-B14F-4D97-AF65-F5344CB8AC3E}">
        <p14:creationId xmlns:p14="http://schemas.microsoft.com/office/powerpoint/2010/main" val="204459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AU" sz="1900" dirty="0">
                <a:latin typeface="Calibri" panose="020F0502020204030204" pitchFamily="34" charset="0"/>
                <a:ea typeface="Calibri" panose="020F0502020204030204" pitchFamily="34" charset="0"/>
              </a:rPr>
              <a:t>The best scientific information comes from ongoing long-term studies of workers in nuclear industries. </a:t>
            </a:r>
            <a:r>
              <a:rPr lang="en-AU" sz="1900" kern="100" dirty="0">
                <a:latin typeface="Arial" panose="020B0604020202020204" pitchFamily="34" charset="0"/>
                <a:ea typeface="AGaramondPro-Regular"/>
                <a:cs typeface="Times New Roman" panose="02020603050405020304" pitchFamily="18" charset="0"/>
              </a:rPr>
              <a:t>For workers in the nuclear industries, there is also clear evidence of increased </a:t>
            </a:r>
            <a:r>
              <a:rPr lang="en-AU" sz="1900" kern="100" dirty="0">
                <a:latin typeface="Arial" panose="020B0604020202020204" pitchFamily="34" charset="0"/>
                <a:ea typeface="Aptos" panose="020B0004020202020204" pitchFamily="34" charset="0"/>
                <a:cs typeface="Times New Roman" panose="02020603050405020304" pitchFamily="18" charset="0"/>
              </a:rPr>
              <a:t>risk of death from cancer. Indeed, recent findings show even some non-cancer diseases are increased, such as heart attack and stroke. </a:t>
            </a:r>
          </a:p>
          <a:p>
            <a:pPr>
              <a:lnSpc>
                <a:spcPct val="107000"/>
              </a:lnSpc>
              <a:spcAft>
                <a:spcPts val="824"/>
              </a:spcAft>
            </a:pPr>
            <a:r>
              <a:rPr lang="en-AU" sz="1900" kern="100" dirty="0">
                <a:latin typeface="Arial" panose="020B0604020202020204" pitchFamily="34" charset="0"/>
                <a:ea typeface="Aptos" panose="020B0004020202020204" pitchFamily="34" charset="0"/>
                <a:cs typeface="Times New Roman" panose="02020603050405020304" pitchFamily="18" charset="0"/>
              </a:rPr>
              <a:t>Follow ups from 1944 to 2016</a:t>
            </a:r>
            <a:endParaRPr lang="en-AU"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24"/>
              </a:spcAft>
            </a:pPr>
            <a:r>
              <a:rPr lang="en-AU" sz="1900" kern="100" dirty="0">
                <a:latin typeface="Arial" panose="020B0604020202020204" pitchFamily="34" charset="0"/>
                <a:ea typeface="Aptos" panose="020B0004020202020204" pitchFamily="34" charset="0"/>
                <a:cs typeface="Times New Roman" panose="02020603050405020304" pitchFamily="18" charset="0"/>
              </a:rPr>
              <a:t> </a:t>
            </a:r>
            <a:endParaRPr lang="en-AU"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24"/>
              </a:spcAft>
            </a:pPr>
            <a:r>
              <a:rPr lang="en-AU" sz="1900" kern="100" dirty="0">
                <a:latin typeface="Arial" panose="020B0604020202020204" pitchFamily="34" charset="0"/>
                <a:ea typeface="Aptos" panose="020B0004020202020204" pitchFamily="34" charset="0"/>
                <a:cs typeface="Times New Roman" panose="02020603050405020304" pitchFamily="18" charset="0"/>
              </a:rPr>
              <a:t>The best evidence for this comes from INWORKS, a multi-country study of over 300,000 radiation industry workers observed for more than 30 years. Their radiation exposures and health outcomes were carefully monitored and compared with the general population. </a:t>
            </a:r>
            <a:endParaRPr lang="en-AU" sz="1900" kern="100" dirty="0">
              <a:latin typeface="Aptos" panose="020B0004020202020204" pitchFamily="34" charset="0"/>
              <a:ea typeface="Aptos" panose="020B0004020202020204" pitchFamily="34" charset="0"/>
              <a:cs typeface="Times New Roman" panose="02020603050405020304" pitchFamily="18" charset="0"/>
            </a:endParaRPr>
          </a:p>
          <a:p>
            <a:pPr defTabSz="941923">
              <a:defRPr/>
            </a:pPr>
            <a:endParaRPr lang="en-AU" sz="1900" dirty="0">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12</a:t>
            </a:fld>
            <a:endParaRPr lang="en-AU"/>
          </a:p>
        </p:txBody>
      </p:sp>
    </p:spTree>
    <p:extLst>
      <p:ext uri="{BB962C8B-B14F-4D97-AF65-F5344CB8AC3E}">
        <p14:creationId xmlns:p14="http://schemas.microsoft.com/office/powerpoint/2010/main" val="341245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AU" sz="1900" dirty="0">
                <a:latin typeface="Arial" panose="020B0604020202020204" pitchFamily="34" charset="0"/>
                <a:ea typeface="AGaramondPro-Regular"/>
                <a:cs typeface="Times New Roman" panose="02020603050405020304" pitchFamily="18" charset="0"/>
              </a:rPr>
              <a:t>In the 1980s excess cases of leukaemia and lymphoma were noticed around the Sellafield nuclear plant in England </a:t>
            </a:r>
            <a:endParaRPr lang="en-AU" sz="1900" dirty="0">
              <a:latin typeface="Aptos" panose="020B0004020202020204" pitchFamily="34" charset="0"/>
              <a:ea typeface="Aptos" panose="020B0004020202020204" pitchFamily="34" charset="0"/>
              <a:cs typeface="Times New Roman" panose="02020603050405020304" pitchFamily="18" charset="0"/>
            </a:endParaRPr>
          </a:p>
          <a:p>
            <a:r>
              <a:rPr lang="en-US" b="0" i="0" dirty="0">
                <a:solidFill>
                  <a:srgbClr val="222222"/>
                </a:solidFill>
                <a:effectLst/>
                <a:latin typeface="Merriweather" panose="00000500000000000000" pitchFamily="2" charset="0"/>
              </a:rPr>
              <a:t>2024 &gt; 7 million people Residents living within 30 km of the nuclear power plants had a 5% increased all-cancer risk compared with that of those living farther than 30 km, when the incidence and mortality outcomes were separated By cancer type, we found significantly increased risks for thyroid cancer by 17% and leukemia by 9% Worse in children under 5.</a:t>
            </a:r>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14</a:t>
            </a:fld>
            <a:endParaRPr lang="en-AU"/>
          </a:p>
        </p:txBody>
      </p:sp>
    </p:spTree>
    <p:extLst>
      <p:ext uri="{BB962C8B-B14F-4D97-AF65-F5344CB8AC3E}">
        <p14:creationId xmlns:p14="http://schemas.microsoft.com/office/powerpoint/2010/main" val="132420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6F391E-B22C-45BA-AAF6-A87477EBD0FC}" type="slidenum">
              <a:rPr lang="en-AU" smtClean="0"/>
              <a:t>17</a:t>
            </a:fld>
            <a:endParaRPr lang="en-AU"/>
          </a:p>
        </p:txBody>
      </p:sp>
    </p:spTree>
    <p:extLst>
      <p:ext uri="{BB962C8B-B14F-4D97-AF65-F5344CB8AC3E}">
        <p14:creationId xmlns:p14="http://schemas.microsoft.com/office/powerpoint/2010/main" val="96276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A6CD-9BF1-6108-E784-C9192A21CB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EB45CB2-5F23-9566-5FEE-E606844F7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5EBF7C8-3731-7861-4EBD-32765C3F4760}"/>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542C2F9D-31AF-E530-746D-9CBDE6E600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F8F987-FC10-5B67-1E50-8C6637C6E658}"/>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406913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C63A-92CC-77BC-B2A9-4BA549A7B62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2229EE-6BBD-7088-5B14-6ABAF3B987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2B78E1-C5D4-1855-59BF-124CE519F147}"/>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A1A99E3E-87BE-E2B0-63B2-FEC99753D3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E95D69-BE2C-AB09-101C-79D0AB19686B}"/>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8113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5B819-D048-9C0E-2AA5-A5416D81BE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9563084-D928-524E-E7DC-DD52331712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DF7419-148C-9689-65DC-CD34AC358A66}"/>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A35D6580-956A-13A8-9E56-6F71E96ED4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ECF115-F8CF-5EB2-3172-A9870AA0C6FE}"/>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49546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lvl1pPr eaLnBrk="0" hangingPunct="0">
              <a:defRPr>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cs typeface="ＭＳ Ｐゴシック" charset="0"/>
              </a:defRPr>
            </a:lvl1pPr>
          </a:lstStyle>
          <a:p>
            <a:pPr>
              <a:defRPr/>
            </a:pPr>
            <a:fld id="{EB3DE7D2-634F-D242-A9FC-70F3C5BF00D8}" type="slidenum">
              <a:rPr lang="en-US"/>
              <a:pPr>
                <a:defRPr/>
              </a:pPr>
              <a:t>‹#›</a:t>
            </a:fld>
            <a:endParaRPr lang="en-US"/>
          </a:p>
        </p:txBody>
      </p:sp>
    </p:spTree>
    <p:extLst>
      <p:ext uri="{BB962C8B-B14F-4D97-AF65-F5344CB8AC3E}">
        <p14:creationId xmlns:p14="http://schemas.microsoft.com/office/powerpoint/2010/main" val="308677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B810-D838-4A8D-A1CE-74B080D17EB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B4BB37F-D2D7-BA57-6AC5-6E3A03CC1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C6CF0A-9E97-D4CA-1D39-F65F44CB1706}"/>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CF757A1A-B53F-0DDF-B565-5C56E917A24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75F7F1-6404-6939-2698-11C5FB6FB59E}"/>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118489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989A-B6A8-E462-0D97-037175E28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9632D34-AE85-D8A2-F787-BAF702485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958B8-41C0-B31C-3B4C-453A0A091179}"/>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946C6EF0-4261-2C48-988E-24DB1A8BE0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3D301A-8A74-A154-2BCA-25D4812FFAFC}"/>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1938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06DF-C01B-B868-D4D4-948165552C9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2832794-886A-1F0D-0C81-DD2034AD5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7459C27-423C-5EF9-9683-A82C93680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535D501-AE7B-E1EF-54CB-519C4C560103}"/>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6" name="Footer Placeholder 5">
            <a:extLst>
              <a:ext uri="{FF2B5EF4-FFF2-40B4-BE49-F238E27FC236}">
                <a16:creationId xmlns:a16="http://schemas.microsoft.com/office/drawing/2014/main" id="{31CA0FD8-8B1A-7B8F-F0FB-0FE179CB96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F487A6-29A4-1870-3E03-34A96D08DA08}"/>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320465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8A00-F3E3-AED8-CC0B-1B144597D85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6F14DEF-FFED-78F7-5C63-E38BD348F3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4F47D-941A-364A-682E-5C1F494573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E468390-BD0B-4BD5-A2F8-025750DBE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3CAF7-02C2-0F6A-F702-4A6C11057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A9F42A9-B8AB-0B11-78F2-CA36D4A78F3E}"/>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8" name="Footer Placeholder 7">
            <a:extLst>
              <a:ext uri="{FF2B5EF4-FFF2-40B4-BE49-F238E27FC236}">
                <a16:creationId xmlns:a16="http://schemas.microsoft.com/office/drawing/2014/main" id="{8100C9C4-4CB7-900F-6F14-82CEF5A7A48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4A27BDE-B9B4-ABA2-5202-48B933336CC2}"/>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71011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DFA7-DE6F-FEE7-9BB7-88DF53E6E72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B465982-F2D5-040B-CA9A-1F8B222B23BC}"/>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4" name="Footer Placeholder 3">
            <a:extLst>
              <a:ext uri="{FF2B5EF4-FFF2-40B4-BE49-F238E27FC236}">
                <a16:creationId xmlns:a16="http://schemas.microsoft.com/office/drawing/2014/main" id="{B00B3183-6E17-7F0F-EECE-E743CFEE2C6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77095FE-7456-F111-EE63-0F97AA3E918F}"/>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8935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06722-C3C1-E84D-73F5-664797243B09}"/>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3" name="Footer Placeholder 2">
            <a:extLst>
              <a:ext uri="{FF2B5EF4-FFF2-40B4-BE49-F238E27FC236}">
                <a16:creationId xmlns:a16="http://schemas.microsoft.com/office/drawing/2014/main" id="{D8AF13C1-7A54-25C1-F032-15C88B60EBA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6DF372A-576E-2550-1B6D-FDE338CBEE27}"/>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80812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446B-71ED-8847-56C4-3C0431467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98DCED3-3E3B-3DCB-CBDA-717F17346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66F5679-4A2D-4F01-B445-246C29284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CA8B2-2100-E297-3F7B-D0A132708A55}"/>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6" name="Footer Placeholder 5">
            <a:extLst>
              <a:ext uri="{FF2B5EF4-FFF2-40B4-BE49-F238E27FC236}">
                <a16:creationId xmlns:a16="http://schemas.microsoft.com/office/drawing/2014/main" id="{01E465D7-6EFF-073D-C8B9-C776DF9947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C2D378-E8E3-7305-60C5-B71A6C0B933A}"/>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4080951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F868-FF61-5571-DDE4-51EAD318F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D91608C-9681-95E2-1282-E4054D758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7A13E68-82A7-AEF0-DCA7-9D21EBADF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E2577-91BA-829A-F9E8-CDB060428273}"/>
              </a:ext>
            </a:extLst>
          </p:cNvPr>
          <p:cNvSpPr>
            <a:spLocks noGrp="1"/>
          </p:cNvSpPr>
          <p:nvPr>
            <p:ph type="dt" sz="half" idx="10"/>
          </p:nvPr>
        </p:nvSpPr>
        <p:spPr/>
        <p:txBody>
          <a:bodyPr/>
          <a:lstStyle/>
          <a:p>
            <a:fld id="{10B2491C-0051-491E-9DD1-7E1C36AC1733}" type="datetimeFigureOut">
              <a:rPr lang="en-AU" smtClean="0"/>
              <a:t>1/04/2025</a:t>
            </a:fld>
            <a:endParaRPr lang="en-AU"/>
          </a:p>
        </p:txBody>
      </p:sp>
      <p:sp>
        <p:nvSpPr>
          <p:cNvPr id="6" name="Footer Placeholder 5">
            <a:extLst>
              <a:ext uri="{FF2B5EF4-FFF2-40B4-BE49-F238E27FC236}">
                <a16:creationId xmlns:a16="http://schemas.microsoft.com/office/drawing/2014/main" id="{BB71F1B9-3A74-B28D-898A-FBEB791DDE0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C1E71A-C2CA-571C-1F44-DF13C954AD1C}"/>
              </a:ext>
            </a:extLst>
          </p:cNvPr>
          <p:cNvSpPr>
            <a:spLocks noGrp="1"/>
          </p:cNvSpPr>
          <p:nvPr>
            <p:ph type="sldNum" sz="quarter" idx="12"/>
          </p:nvPr>
        </p:nvSpPr>
        <p:spPr/>
        <p:txBody>
          <a:bodyPr/>
          <a:lstStyle/>
          <a:p>
            <a:fld id="{402C57EA-C8D4-49ED-B04D-259185CFAA71}" type="slidenum">
              <a:rPr lang="en-AU" smtClean="0"/>
              <a:t>‹#›</a:t>
            </a:fld>
            <a:endParaRPr lang="en-AU"/>
          </a:p>
        </p:txBody>
      </p:sp>
    </p:spTree>
    <p:extLst>
      <p:ext uri="{BB962C8B-B14F-4D97-AF65-F5344CB8AC3E}">
        <p14:creationId xmlns:p14="http://schemas.microsoft.com/office/powerpoint/2010/main" val="7376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E53FD-662F-7456-CB76-4941C69C6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B7E1F1-19A8-9528-554B-984701B35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7A9621-3B53-1932-A85B-EE8535719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B2491C-0051-491E-9DD1-7E1C36AC1733}" type="datetimeFigureOut">
              <a:rPr lang="en-AU" smtClean="0"/>
              <a:t>1/04/2025</a:t>
            </a:fld>
            <a:endParaRPr lang="en-AU"/>
          </a:p>
        </p:txBody>
      </p:sp>
      <p:sp>
        <p:nvSpPr>
          <p:cNvPr id="5" name="Footer Placeholder 4">
            <a:extLst>
              <a:ext uri="{FF2B5EF4-FFF2-40B4-BE49-F238E27FC236}">
                <a16:creationId xmlns:a16="http://schemas.microsoft.com/office/drawing/2014/main" id="{EEF10A7D-AAF6-9DB0-6B64-B8A5CC3E4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68D99CF-5CAF-E910-B712-1EE993285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2C57EA-C8D4-49ED-B04D-259185CFAA71}" type="slidenum">
              <a:rPr lang="en-AU" smtClean="0"/>
              <a:t>‹#›</a:t>
            </a:fld>
            <a:endParaRPr lang="en-AU"/>
          </a:p>
        </p:txBody>
      </p:sp>
    </p:spTree>
    <p:extLst>
      <p:ext uri="{BB962C8B-B14F-4D97-AF65-F5344CB8AC3E}">
        <p14:creationId xmlns:p14="http://schemas.microsoft.com/office/powerpoint/2010/main" val="2144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nuclear.foe.org.au/wp-content/uploads/Combined-Environmental-NGOs-submission.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lancet.com/journals/lanhae/article/PIIS2352-3026(24)00240-0/abstra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bmj.com/content/380/bmj-2022-072924" TargetMode="External"/><Relationship Id="rId4" Type="http://schemas.openxmlformats.org/officeDocument/2006/relationships/hyperlink" Target="https://doi.org/10.1136/bmj-2022-0745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mj.com/content/382/bmj-2022-07452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36/bmj.300.6722.42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nuclear.foe.org.au/wp-content/uploads/Combined-Environmental-NGOs-submissio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111/risa.1258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moke from a factory">
            <a:extLst>
              <a:ext uri="{FF2B5EF4-FFF2-40B4-BE49-F238E27FC236}">
                <a16:creationId xmlns:a16="http://schemas.microsoft.com/office/drawing/2014/main" id="{E86F148D-F54B-9DB3-BA4E-6E60B3DF7EBC}"/>
              </a:ext>
            </a:extLst>
          </p:cNvPr>
          <p:cNvPicPr>
            <a:picLocks noChangeAspect="1"/>
          </p:cNvPicPr>
          <p:nvPr/>
        </p:nvPicPr>
        <p:blipFill>
          <a:blip r:embed="rId2"/>
          <a:srcRect t="15688"/>
          <a:stretch/>
        </p:blipFill>
        <p:spPr>
          <a:xfrm>
            <a:off x="56665" y="1635137"/>
            <a:ext cx="12191980" cy="6861458"/>
          </a:xfrm>
          <a:prstGeom prst="rect">
            <a:avLst/>
          </a:prstGeom>
        </p:spPr>
      </p:pic>
      <p:sp>
        <p:nvSpPr>
          <p:cNvPr id="2" name="Title 1">
            <a:extLst>
              <a:ext uri="{FF2B5EF4-FFF2-40B4-BE49-F238E27FC236}">
                <a16:creationId xmlns:a16="http://schemas.microsoft.com/office/drawing/2014/main" id="{A9D7E6FF-FD9E-661A-8913-6DCD0C70083E}"/>
              </a:ext>
            </a:extLst>
          </p:cNvPr>
          <p:cNvSpPr>
            <a:spLocks noGrp="1"/>
          </p:cNvSpPr>
          <p:nvPr>
            <p:ph type="ctrTitle"/>
          </p:nvPr>
        </p:nvSpPr>
        <p:spPr>
          <a:xfrm>
            <a:off x="322659" y="210710"/>
            <a:ext cx="11993911" cy="2083242"/>
          </a:xfrm>
        </p:spPr>
        <p:txBody>
          <a:bodyPr>
            <a:normAutofit fontScale="90000"/>
          </a:bodyPr>
          <a:lstStyle/>
          <a:p>
            <a:pPr algn="l"/>
            <a:r>
              <a:rPr lang="en-AU" b="1" dirty="0"/>
              <a:t>Nuclear power:  </a:t>
            </a:r>
            <a:br>
              <a:rPr lang="en-AU" b="1" dirty="0"/>
            </a:br>
            <a:r>
              <a:rPr lang="en-AU" b="1" dirty="0"/>
              <a:t>Community health, safety and security. </a:t>
            </a:r>
            <a:br>
              <a:rPr lang="en-AU" dirty="0"/>
            </a:br>
            <a:endParaRPr lang="en-AU" dirty="0"/>
          </a:p>
        </p:txBody>
      </p:sp>
    </p:spTree>
    <p:extLst>
      <p:ext uri="{BB962C8B-B14F-4D97-AF65-F5344CB8AC3E}">
        <p14:creationId xmlns:p14="http://schemas.microsoft.com/office/powerpoint/2010/main" val="25003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898E-24B5-6D6A-D448-D6B7F02D9665}"/>
              </a:ext>
            </a:extLst>
          </p:cNvPr>
          <p:cNvSpPr>
            <a:spLocks noGrp="1"/>
          </p:cNvSpPr>
          <p:nvPr>
            <p:ph type="title"/>
          </p:nvPr>
        </p:nvSpPr>
        <p:spPr>
          <a:xfrm>
            <a:off x="1020724" y="1219200"/>
            <a:ext cx="10333075" cy="753140"/>
          </a:xfrm>
        </p:spPr>
        <p:txBody>
          <a:bodyPr>
            <a:normAutofit fontScale="90000"/>
          </a:bodyPr>
          <a:lstStyle/>
          <a:p>
            <a:pPr algn="ctr"/>
            <a:r>
              <a:rPr lang="en-AU" sz="4800" dirty="0">
                <a:solidFill>
                  <a:srgbClr val="000000"/>
                </a:solidFill>
                <a:effectLst/>
                <a:ea typeface="Times New Roman" panose="02020603050405020304" pitchFamily="18" charset="0"/>
                <a:cs typeface="Times New Roman" panose="02020603050405020304" pitchFamily="18" charset="0"/>
              </a:rPr>
              <a:t>US National Academy of Sciences. </a:t>
            </a:r>
            <a:br>
              <a:rPr lang="en-AU" sz="4800" dirty="0">
                <a:solidFill>
                  <a:srgbClr val="000000"/>
                </a:solidFill>
                <a:effectLst/>
                <a:ea typeface="Times New Roman" panose="02020603050405020304" pitchFamily="18" charset="0"/>
                <a:cs typeface="Times New Roman" panose="02020603050405020304" pitchFamily="18" charset="0"/>
              </a:rPr>
            </a:br>
            <a:r>
              <a:rPr lang="en-AU" sz="4800" dirty="0">
                <a:solidFill>
                  <a:srgbClr val="000000"/>
                </a:solidFill>
                <a:effectLst/>
                <a:ea typeface="Times New Roman" panose="02020603050405020304" pitchFamily="18" charset="0"/>
                <a:cs typeface="Times New Roman" panose="02020603050405020304" pitchFamily="18" charset="0"/>
              </a:rPr>
              <a:t>BEIR VII in 2006 stated  </a:t>
            </a:r>
            <a:br>
              <a:rPr lang="en-AU" sz="4800" dirty="0">
                <a:effectLst/>
                <a:ea typeface="Calibri" panose="020F0502020204030204" pitchFamily="34" charset="0"/>
                <a:cs typeface="Times New Roman" panose="02020603050405020304" pitchFamily="18" charset="0"/>
              </a:rPr>
            </a:br>
            <a:endParaRPr lang="en-AU" dirty="0"/>
          </a:p>
        </p:txBody>
      </p:sp>
      <p:sp>
        <p:nvSpPr>
          <p:cNvPr id="3" name="Content Placeholder 2">
            <a:extLst>
              <a:ext uri="{FF2B5EF4-FFF2-40B4-BE49-F238E27FC236}">
                <a16:creationId xmlns:a16="http://schemas.microsoft.com/office/drawing/2014/main" id="{47E798AD-8B44-E663-DD92-EE2C323D37AA}"/>
              </a:ext>
            </a:extLst>
          </p:cNvPr>
          <p:cNvSpPr>
            <a:spLocks noGrp="1"/>
          </p:cNvSpPr>
          <p:nvPr>
            <p:ph idx="1"/>
          </p:nvPr>
        </p:nvSpPr>
        <p:spPr>
          <a:xfrm>
            <a:off x="286247" y="2368698"/>
            <a:ext cx="11207253" cy="3827722"/>
          </a:xfrm>
        </p:spPr>
        <p:txBody>
          <a:bodyPr>
            <a:normAutofit fontScale="85000" lnSpcReduction="20000"/>
          </a:bodyPr>
          <a:lstStyle/>
          <a:p>
            <a:pPr indent="0" fontAlgn="base">
              <a:lnSpc>
                <a:spcPct val="115000"/>
              </a:lnSpc>
              <a:spcAft>
                <a:spcPts val="1350"/>
              </a:spcAft>
              <a:buNone/>
            </a:pPr>
            <a:r>
              <a:rPr lang="en-AU" sz="3600" dirty="0">
                <a:solidFill>
                  <a:srgbClr val="000000"/>
                </a:solidFill>
                <a:effectLst/>
                <a:ea typeface="Times New Roman" panose="02020603050405020304" pitchFamily="18" charset="0"/>
                <a:cs typeface="Times New Roman" panose="02020603050405020304" pitchFamily="18" charset="0"/>
              </a:rPr>
              <a:t>“</a:t>
            </a:r>
            <a:r>
              <a:rPr lang="en-AU" sz="3600" i="1" dirty="0">
                <a:solidFill>
                  <a:srgbClr val="000000"/>
                </a:solidFill>
                <a:effectLst/>
                <a:ea typeface="Times New Roman" panose="02020603050405020304" pitchFamily="18" charset="0"/>
                <a:cs typeface="Times New Roman" panose="02020603050405020304" pitchFamily="18" charset="0"/>
              </a:rPr>
              <a:t>the risk of cancer proceeds in a linear fashion at lower doses without a threshold and that the smallest dose has the potential to cause a small increase in risk to human”’</a:t>
            </a:r>
            <a:r>
              <a:rPr lang="en-AU" sz="3600" dirty="0">
                <a:solidFill>
                  <a:srgbClr val="000000"/>
                </a:solidFill>
                <a:effectLst/>
                <a:ea typeface="Calibri" panose="020F0502020204030204" pitchFamily="34" charset="0"/>
                <a:cs typeface="Times New Roman" panose="02020603050405020304" pitchFamily="18" charset="0"/>
              </a:rPr>
              <a:t>  </a:t>
            </a:r>
            <a:endParaRPr lang="en-AU" sz="3600" dirty="0">
              <a:effectLst/>
              <a:ea typeface="Calibri" panose="020F0502020204030204" pitchFamily="34" charset="0"/>
              <a:cs typeface="Times New Roman" panose="02020603050405020304" pitchFamily="18" charset="0"/>
            </a:endParaRPr>
          </a:p>
          <a:p>
            <a:pPr marL="0" indent="0" fontAlgn="base">
              <a:lnSpc>
                <a:spcPct val="115000"/>
              </a:lnSpc>
              <a:spcAft>
                <a:spcPts val="1350"/>
              </a:spcAft>
              <a:buNone/>
            </a:pPr>
            <a:r>
              <a:rPr lang="en-AU" sz="5200" dirty="0">
                <a:solidFill>
                  <a:srgbClr val="FF0000"/>
                </a:solidFill>
                <a:effectLst/>
                <a:ea typeface="Calibri" panose="020F0502020204030204" pitchFamily="34" charset="0"/>
                <a:cs typeface="Times New Roman" panose="02020603050405020304" pitchFamily="18" charset="0"/>
              </a:rPr>
              <a:t>In other words, </a:t>
            </a:r>
            <a:r>
              <a:rPr lang="en-AU" sz="5200" dirty="0">
                <a:solidFill>
                  <a:srgbClr val="FF0000"/>
                </a:solidFill>
                <a:effectLst/>
                <a:ea typeface="Times New Roman" panose="02020603050405020304" pitchFamily="18" charset="0"/>
                <a:cs typeface="Times New Roman" panose="02020603050405020304" pitchFamily="18" charset="0"/>
              </a:rPr>
              <a:t>there is no exposure to ionising radiation that is risk-free. </a:t>
            </a:r>
            <a:endParaRPr lang="en-AU" sz="5200" dirty="0">
              <a:solidFill>
                <a:srgbClr val="FF0000"/>
              </a:solidFill>
              <a:effectLst/>
              <a:ea typeface="Calibri" panose="020F0502020204030204" pitchFamily="34" charset="0"/>
              <a:cs typeface="Times New Roman" panose="02020603050405020304" pitchFamily="18" charset="0"/>
            </a:endParaRPr>
          </a:p>
          <a:p>
            <a:pPr>
              <a:lnSpc>
                <a:spcPct val="115000"/>
              </a:lnSpc>
            </a:pPr>
            <a:endParaRPr lang="en-AU" sz="10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 action="ppaction://noaction"/>
            </a:endParaRPr>
          </a:p>
          <a:p>
            <a:pPr marL="0" indent="0" algn="r">
              <a:lnSpc>
                <a:spcPct val="115000"/>
              </a:lnSpc>
              <a:buNone/>
            </a:pPr>
            <a:r>
              <a:rPr lang="en-AU" sz="10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 action="ppaction://noaction"/>
              </a:rPr>
              <a:t>https://nap.nationalacademies.org/resource/11340/beir_vii_final.pdf</a:t>
            </a:r>
            <a:r>
              <a:rPr lang="en-AU" sz="1000" dirty="0">
                <a:effectLst/>
                <a:latin typeface="Arial" panose="020B0604020202020204" pitchFamily="34" charset="0"/>
                <a:ea typeface="Calibri" panose="020F0502020204030204" pitchFamily="34" charset="0"/>
                <a:cs typeface="Times New Roman" panose="02020603050405020304" pitchFamily="18" charset="0"/>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45926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D24-158E-F41D-08E1-B5AA56BE77F3}"/>
              </a:ext>
            </a:extLst>
          </p:cNvPr>
          <p:cNvSpPr>
            <a:spLocks noGrp="1"/>
          </p:cNvSpPr>
          <p:nvPr>
            <p:ph type="title"/>
          </p:nvPr>
        </p:nvSpPr>
        <p:spPr/>
        <p:txBody>
          <a:bodyPr>
            <a:normAutofit/>
          </a:bodyPr>
          <a:lstStyle/>
          <a:p>
            <a:r>
              <a:rPr lang="en-AU" sz="4800" b="1" dirty="0"/>
              <a:t>“Low dose radiation is harmless”  </a:t>
            </a:r>
            <a:endParaRPr lang="en-AU" b="1" dirty="0"/>
          </a:p>
        </p:txBody>
      </p:sp>
      <p:sp>
        <p:nvSpPr>
          <p:cNvPr id="3" name="Content Placeholder 2">
            <a:extLst>
              <a:ext uri="{FF2B5EF4-FFF2-40B4-BE49-F238E27FC236}">
                <a16:creationId xmlns:a16="http://schemas.microsoft.com/office/drawing/2014/main" id="{AFC6C26B-925D-1AC9-8B3A-B5F4A553C2DB}"/>
              </a:ext>
            </a:extLst>
          </p:cNvPr>
          <p:cNvSpPr>
            <a:spLocks noGrp="1"/>
          </p:cNvSpPr>
          <p:nvPr>
            <p:ph idx="1"/>
          </p:nvPr>
        </p:nvSpPr>
        <p:spPr>
          <a:xfrm>
            <a:off x="270344" y="1502797"/>
            <a:ext cx="11823590" cy="5239909"/>
          </a:xfrm>
        </p:spPr>
        <p:txBody>
          <a:bodyPr>
            <a:normAutofit fontScale="32500" lnSpcReduction="20000"/>
          </a:bodyPr>
          <a:lstStyle/>
          <a:p>
            <a:pPr marL="0" indent="0">
              <a:lnSpc>
                <a:spcPct val="107000"/>
              </a:lnSpc>
              <a:spcAft>
                <a:spcPts val="800"/>
              </a:spcAft>
              <a:buNone/>
            </a:pPr>
            <a:r>
              <a:rPr lang="en-AU" sz="9300" dirty="0"/>
              <a:t>This is at odds with expert opinion from:  </a:t>
            </a:r>
          </a:p>
          <a:p>
            <a:pPr>
              <a:lnSpc>
                <a:spcPct val="107000"/>
              </a:lnSpc>
              <a:spcAft>
                <a:spcPts val="800"/>
              </a:spcAft>
            </a:pPr>
            <a:r>
              <a:rPr lang="en-AU" sz="5500" dirty="0"/>
              <a:t>2006 The US National Academy of Sciences' Committee on the Biological Effects of Ionising Radiation (BEIR) </a:t>
            </a:r>
          </a:p>
          <a:p>
            <a:pPr>
              <a:lnSpc>
                <a:spcPct val="107000"/>
              </a:lnSpc>
              <a:spcAft>
                <a:spcPts val="800"/>
              </a:spcAft>
            </a:pPr>
            <a:r>
              <a:rPr lang="en-AU" sz="5500" dirty="0"/>
              <a:t>2010 The United Nations Scientific Committee on the Effects of Atomic Radiation (UNSCEAR) in </a:t>
            </a:r>
          </a:p>
          <a:p>
            <a:pPr>
              <a:lnSpc>
                <a:spcPct val="107000"/>
              </a:lnSpc>
              <a:spcAft>
                <a:spcPts val="800"/>
              </a:spcAft>
            </a:pPr>
            <a:r>
              <a:rPr lang="en-AU" sz="5500" dirty="0"/>
              <a:t>2021 The US Nuclear Regulatory Commission (NRC) </a:t>
            </a:r>
          </a:p>
          <a:p>
            <a:pPr>
              <a:lnSpc>
                <a:spcPct val="107000"/>
              </a:lnSpc>
              <a:spcAft>
                <a:spcPts val="800"/>
              </a:spcAft>
            </a:pPr>
            <a:r>
              <a:rPr lang="en-AU" sz="5500" dirty="0"/>
              <a:t>The  National Council on Radiation Protection and Measurements, </a:t>
            </a:r>
          </a:p>
          <a:p>
            <a:pPr>
              <a:lnSpc>
                <a:spcPct val="107000"/>
              </a:lnSpc>
              <a:spcAft>
                <a:spcPts val="800"/>
              </a:spcAft>
            </a:pPr>
            <a:r>
              <a:rPr lang="en-AU" sz="5500" dirty="0"/>
              <a:t>International Commission on Radiological Protection </a:t>
            </a:r>
          </a:p>
          <a:p>
            <a:pPr>
              <a:lnSpc>
                <a:spcPct val="107000"/>
              </a:lnSpc>
              <a:spcAft>
                <a:spcPts val="800"/>
              </a:spcAft>
            </a:pPr>
            <a:r>
              <a:rPr lang="en-AU" sz="5500" dirty="0"/>
              <a:t>The International Atomic Energy Agency </a:t>
            </a:r>
          </a:p>
          <a:p>
            <a:pPr>
              <a:lnSpc>
                <a:spcPct val="107000"/>
              </a:lnSpc>
              <a:spcAft>
                <a:spcPts val="800"/>
              </a:spcAft>
            </a:pPr>
            <a:r>
              <a:rPr lang="en-AU" sz="5500" dirty="0"/>
              <a:t>Three US federal agencies ‒ the National Cancer Institute, the National Institute for Occupational Safety and Health, and the EPA’s Radiation Protection Division </a:t>
            </a:r>
            <a:r>
              <a:rPr lang="en-AU" dirty="0">
                <a:solidFill>
                  <a:srgbClr val="FF0000"/>
                </a:solidFill>
              </a:rPr>
              <a:t>	</a:t>
            </a:r>
          </a:p>
          <a:p>
            <a:pPr marL="0" indent="0">
              <a:lnSpc>
                <a:spcPct val="107000"/>
              </a:lnSpc>
              <a:spcAft>
                <a:spcPts val="800"/>
              </a:spcAft>
              <a:buNone/>
            </a:pPr>
            <a:r>
              <a:rPr lang="en-AU" sz="8000" dirty="0">
                <a:solidFill>
                  <a:srgbClr val="FF0000"/>
                </a:solidFill>
              </a:rPr>
              <a:t>So just about everybody credible in the nuclear radiation space</a:t>
            </a:r>
            <a:endParaRPr lang="en-US" sz="2500" dirty="0"/>
          </a:p>
          <a:p>
            <a:pPr marL="0" indent="0" algn="r">
              <a:lnSpc>
                <a:spcPct val="107000"/>
              </a:lnSpc>
              <a:spcAft>
                <a:spcPts val="800"/>
              </a:spcAft>
              <a:buNone/>
            </a:pPr>
            <a:r>
              <a:rPr lang="en-US" sz="1900" dirty="0"/>
              <a:t>Combined Environment Groups Submission to the Senate Environment and Communications Legislation, Committee  Inquiry into the Environment and Other Legislation Amendment (Removing Nuclear Energy Prohibitions) Bill 2022. Page 83   </a:t>
            </a:r>
            <a:r>
              <a:rPr lang="en-US" sz="1900" dirty="0">
                <a:hlinkClick r:id="rId2"/>
              </a:rPr>
              <a:t>https://nuclear.foe.org.au/wp-content/uploads/Combined-Environmental-NGOs-submission.pdf</a:t>
            </a:r>
            <a:r>
              <a:rPr lang="en-US" sz="1900" dirty="0"/>
              <a:t> </a:t>
            </a:r>
          </a:p>
        </p:txBody>
      </p:sp>
    </p:spTree>
    <p:extLst>
      <p:ext uri="{BB962C8B-B14F-4D97-AF65-F5344CB8AC3E}">
        <p14:creationId xmlns:p14="http://schemas.microsoft.com/office/powerpoint/2010/main" val="78985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BB56-255E-A7B7-F549-83A950B0C92D}"/>
              </a:ext>
            </a:extLst>
          </p:cNvPr>
          <p:cNvSpPr>
            <a:spLocks noGrp="1"/>
          </p:cNvSpPr>
          <p:nvPr>
            <p:ph type="title"/>
          </p:nvPr>
        </p:nvSpPr>
        <p:spPr>
          <a:xfrm>
            <a:off x="289560" y="278198"/>
            <a:ext cx="10515600" cy="1325563"/>
          </a:xfrm>
        </p:spPr>
        <p:txBody>
          <a:bodyPr/>
          <a:lstStyle/>
          <a:p>
            <a:r>
              <a:rPr lang="en-AU" b="1" dirty="0"/>
              <a:t>Workers</a:t>
            </a:r>
          </a:p>
        </p:txBody>
      </p:sp>
      <p:sp>
        <p:nvSpPr>
          <p:cNvPr id="3" name="Content Placeholder 2">
            <a:extLst>
              <a:ext uri="{FF2B5EF4-FFF2-40B4-BE49-F238E27FC236}">
                <a16:creationId xmlns:a16="http://schemas.microsoft.com/office/drawing/2014/main" id="{10C43125-99C9-48C8-16AC-2E9A9DAA4839}"/>
              </a:ext>
            </a:extLst>
          </p:cNvPr>
          <p:cNvSpPr>
            <a:spLocks noGrp="1"/>
          </p:cNvSpPr>
          <p:nvPr>
            <p:ph idx="1"/>
          </p:nvPr>
        </p:nvSpPr>
        <p:spPr>
          <a:xfrm>
            <a:off x="628153" y="1690688"/>
            <a:ext cx="10725647" cy="4226332"/>
          </a:xfrm>
        </p:spPr>
        <p:txBody>
          <a:bodyPr>
            <a:normAutofit fontScale="77500" lnSpcReduction="20000"/>
          </a:bodyPr>
          <a:lstStyle/>
          <a:p>
            <a:pPr marL="0" indent="0">
              <a:buNone/>
            </a:pPr>
            <a:r>
              <a:rPr lang="en-AU" sz="4000" dirty="0"/>
              <a:t>INWORKS study:</a:t>
            </a:r>
            <a:r>
              <a:rPr lang="en-US" sz="4000" b="0" i="0" dirty="0">
                <a:solidFill>
                  <a:srgbClr val="2E2E2E"/>
                </a:solidFill>
                <a:effectLst/>
                <a:latin typeface="Source Sans Pro" panose="020B0503030403020204" pitchFamily="34" charset="0"/>
              </a:rPr>
              <a:t> </a:t>
            </a:r>
          </a:p>
          <a:p>
            <a:pPr marL="457200" indent="-457200">
              <a:buFont typeface="Arial" panose="020B0604020202020204" pitchFamily="34" charset="0"/>
              <a:buChar char="•"/>
            </a:pPr>
            <a:r>
              <a:rPr lang="en-US" sz="4000" dirty="0"/>
              <a:t>309 932 </a:t>
            </a:r>
            <a:r>
              <a:rPr lang="en-US" sz="4000" dirty="0">
                <a:highlight>
                  <a:srgbClr val="FFFF00"/>
                </a:highlight>
              </a:rPr>
              <a:t>radiation-monitored workers</a:t>
            </a:r>
            <a:r>
              <a:rPr lang="en-US" sz="4000" dirty="0"/>
              <a:t> followed for an average 35 years </a:t>
            </a:r>
          </a:p>
          <a:p>
            <a:pPr marL="457200" indent="-457200">
              <a:buFont typeface="Arial" panose="020B0604020202020204" pitchFamily="34" charset="0"/>
              <a:buChar char="•"/>
            </a:pPr>
            <a:r>
              <a:rPr lang="en-US" sz="4000" dirty="0"/>
              <a:t>to average age 70 </a:t>
            </a:r>
            <a:r>
              <a:rPr lang="en-US" sz="4000" dirty="0" err="1"/>
              <a:t>yo</a:t>
            </a:r>
            <a:r>
              <a:rPr lang="en-US" sz="4000" dirty="0"/>
              <a:t> </a:t>
            </a:r>
            <a:endParaRPr lang="en-AU" sz="4000" dirty="0"/>
          </a:p>
          <a:p>
            <a:pPr marL="0" indent="0">
              <a:buNone/>
            </a:pPr>
            <a:endParaRPr lang="en-US" sz="4000" dirty="0"/>
          </a:p>
          <a:p>
            <a:pPr marL="0" indent="0">
              <a:buNone/>
            </a:pPr>
            <a:r>
              <a:rPr lang="en-US" sz="4000" dirty="0"/>
              <a:t>87% male (least susceptible group) 13% female. </a:t>
            </a:r>
          </a:p>
          <a:p>
            <a:endParaRPr lang="en-US" sz="800" dirty="0">
              <a:hlinkClick r:id="" action="ppaction://noaction"/>
            </a:endParaRPr>
          </a:p>
          <a:p>
            <a:endParaRPr lang="en-US" sz="800" dirty="0">
              <a:hlinkClick r:id="" action="ppaction://noaction"/>
            </a:endParaRPr>
          </a:p>
          <a:p>
            <a:endParaRPr lang="en-US" sz="800" dirty="0">
              <a:hlinkClick r:id="" action="ppaction://noaction"/>
            </a:endParaRPr>
          </a:p>
          <a:p>
            <a:pPr algn="r"/>
            <a:endParaRPr lang="en-US" sz="800" dirty="0">
              <a:hlinkClick r:id="" action="ppaction://noaction"/>
            </a:endParaRPr>
          </a:p>
          <a:p>
            <a:pPr marL="0" indent="0" algn="r">
              <a:buNone/>
            </a:pPr>
            <a:r>
              <a:rPr lang="en-US" sz="1050" dirty="0" err="1">
                <a:hlinkClick r:id="rId3"/>
              </a:rPr>
              <a:t>Leukaemia</a:t>
            </a:r>
            <a:r>
              <a:rPr lang="en-US" sz="1050" dirty="0">
                <a:hlinkClick r:id="rId3"/>
              </a:rPr>
              <a:t>, lymphoma, and multiple myeloma mortality after low-level exposure to </a:t>
            </a:r>
            <a:r>
              <a:rPr lang="en-US" sz="1050" dirty="0" err="1">
                <a:hlinkClick r:id="rId3"/>
              </a:rPr>
              <a:t>ionising</a:t>
            </a:r>
            <a:r>
              <a:rPr lang="en-US" sz="1050" dirty="0">
                <a:hlinkClick r:id="rId3"/>
              </a:rPr>
              <a:t> radiation in nuclear workers (INWORKS): updated findings from an international cohort study - The Lancet </a:t>
            </a:r>
            <a:r>
              <a:rPr lang="en-US" sz="1050" dirty="0" err="1">
                <a:hlinkClick r:id="rId3"/>
              </a:rPr>
              <a:t>Haematology</a:t>
            </a:r>
            <a:r>
              <a:rPr lang="en-US" sz="1050" dirty="0"/>
              <a:t> </a:t>
            </a:r>
            <a:r>
              <a:rPr lang="en-US" sz="1050" dirty="0">
                <a:hlinkClick r:id="rId3"/>
              </a:rPr>
              <a:t>October 2024 </a:t>
            </a:r>
            <a:endParaRPr lang="en-US" sz="1050" dirty="0"/>
          </a:p>
          <a:p>
            <a:pPr marL="0" indent="0" algn="r">
              <a:buNone/>
            </a:pPr>
            <a:r>
              <a:rPr lang="en-US" sz="1050" b="1" dirty="0"/>
              <a:t>Cancer mortality after low dose exposure to </a:t>
            </a:r>
            <a:r>
              <a:rPr lang="en-US" sz="1050" b="1" dirty="0" err="1"/>
              <a:t>ionising</a:t>
            </a:r>
            <a:r>
              <a:rPr lang="en-US" sz="1050" b="1" dirty="0"/>
              <a:t> radiation in workers in France, the United Kingdom, and the United States (INWORKS): cohort study </a:t>
            </a:r>
            <a:r>
              <a:rPr lang="en-AU" sz="1050" dirty="0">
                <a:hlinkClick r:id="rId4"/>
              </a:rPr>
              <a:t>https://doi.org/10.1136/bmj-2022-074520</a:t>
            </a:r>
            <a:r>
              <a:rPr lang="en-AU" sz="1050" dirty="0"/>
              <a:t> </a:t>
            </a:r>
          </a:p>
          <a:p>
            <a:pPr marL="0" indent="0" algn="r">
              <a:buNone/>
            </a:pPr>
            <a:r>
              <a:rPr lang="en-US" sz="1050" b="1" dirty="0" err="1"/>
              <a:t>Ionising</a:t>
            </a:r>
            <a:r>
              <a:rPr lang="en-US" sz="1050" b="1" dirty="0"/>
              <a:t> radiation and cardiovascular disease: systematic review and meta-analysis </a:t>
            </a:r>
            <a:r>
              <a:rPr lang="en-US" sz="1050" b="1" dirty="0">
                <a:hlinkClick r:id="rId5"/>
              </a:rPr>
              <a:t>https://www.bmj.com/content/380/bmj-2022-072924</a:t>
            </a:r>
            <a:r>
              <a:rPr lang="en-US" sz="1050" b="1" dirty="0"/>
              <a:t> </a:t>
            </a:r>
          </a:p>
        </p:txBody>
      </p:sp>
    </p:spTree>
    <p:extLst>
      <p:ext uri="{BB962C8B-B14F-4D97-AF65-F5344CB8AC3E}">
        <p14:creationId xmlns:p14="http://schemas.microsoft.com/office/powerpoint/2010/main" val="1089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2442-1C8C-FEBA-6EA0-DCB0ED4DA14A}"/>
              </a:ext>
            </a:extLst>
          </p:cNvPr>
          <p:cNvSpPr>
            <a:spLocks noGrp="1"/>
          </p:cNvSpPr>
          <p:nvPr>
            <p:ph type="title"/>
          </p:nvPr>
        </p:nvSpPr>
        <p:spPr>
          <a:xfrm>
            <a:off x="1020724" y="558209"/>
            <a:ext cx="10333075" cy="846845"/>
          </a:xfrm>
        </p:spPr>
        <p:txBody>
          <a:bodyPr>
            <a:normAutofit fontScale="90000"/>
          </a:bodyPr>
          <a:lstStyle/>
          <a:p>
            <a:r>
              <a:rPr lang="en-AU" sz="4400" b="1" dirty="0"/>
              <a:t>Excess deaths vs radiation exposure </a:t>
            </a:r>
            <a:br>
              <a:rPr lang="en-AU" sz="4400" b="1" dirty="0"/>
            </a:br>
            <a:endParaRPr lang="en-AU" dirty="0"/>
          </a:p>
        </p:txBody>
      </p:sp>
      <p:sp>
        <p:nvSpPr>
          <p:cNvPr id="4" name="Content Placeholder 3">
            <a:extLst>
              <a:ext uri="{FF2B5EF4-FFF2-40B4-BE49-F238E27FC236}">
                <a16:creationId xmlns:a16="http://schemas.microsoft.com/office/drawing/2014/main" id="{D6728787-32C1-9CCE-8795-CA9707C4DB45}"/>
              </a:ext>
            </a:extLst>
          </p:cNvPr>
          <p:cNvSpPr>
            <a:spLocks noGrp="1"/>
          </p:cNvSpPr>
          <p:nvPr>
            <p:ph sz="half" idx="2"/>
          </p:nvPr>
        </p:nvSpPr>
        <p:spPr>
          <a:xfrm>
            <a:off x="7021161" y="1599609"/>
            <a:ext cx="5072743" cy="5258391"/>
          </a:xfrm>
        </p:spPr>
        <p:txBody>
          <a:bodyPr>
            <a:normAutofit/>
          </a:bodyPr>
          <a:lstStyle/>
          <a:p>
            <a:pPr marL="457200" indent="-457200">
              <a:buFont typeface="Arial" panose="020B0604020202020204" pitchFamily="34" charset="0"/>
              <a:buChar char="•"/>
            </a:pPr>
            <a:r>
              <a:rPr lang="en-AU" dirty="0"/>
              <a:t>Majority of workers exposed to less than 100 </a:t>
            </a:r>
            <a:r>
              <a:rPr lang="en-AU" dirty="0" err="1"/>
              <a:t>mGy</a:t>
            </a:r>
            <a:r>
              <a:rPr lang="en-AU" dirty="0"/>
              <a:t> (blue arrow)</a:t>
            </a:r>
          </a:p>
          <a:p>
            <a:pPr marL="457200" indent="-457200">
              <a:buFont typeface="Arial" panose="020B0604020202020204" pitchFamily="34" charset="0"/>
              <a:buChar char="•"/>
            </a:pPr>
            <a:r>
              <a:rPr lang="en-AU" dirty="0"/>
              <a:t>Risk of cancer increases with increased exposure</a:t>
            </a:r>
          </a:p>
          <a:p>
            <a:pPr marL="457200" indent="-457200">
              <a:buFont typeface="Arial" panose="020B0604020202020204" pitchFamily="34" charset="0"/>
              <a:buChar char="•"/>
            </a:pPr>
            <a:r>
              <a:rPr lang="en-AU" dirty="0"/>
              <a:t>No safe minimum dose</a:t>
            </a:r>
          </a:p>
          <a:p>
            <a:pPr marL="457200" indent="-457200">
              <a:buFont typeface="Arial" panose="020B0604020202020204" pitchFamily="34" charset="0"/>
              <a:buChar char="•"/>
            </a:pPr>
            <a:r>
              <a:rPr lang="en-AU" dirty="0">
                <a:highlight>
                  <a:srgbClr val="FFFF00"/>
                </a:highlight>
              </a:rPr>
              <a:t>Heart attacks and strokes at similar rate</a:t>
            </a:r>
          </a:p>
          <a:p>
            <a:endParaRPr lang="en-US" sz="800" b="1" i="0" dirty="0">
              <a:solidFill>
                <a:srgbClr val="333333"/>
              </a:solidFill>
              <a:effectLst/>
              <a:latin typeface="interfaceregular"/>
            </a:endParaRPr>
          </a:p>
          <a:p>
            <a:endParaRPr lang="en-US" sz="800" b="1" dirty="0">
              <a:solidFill>
                <a:srgbClr val="333333"/>
              </a:solidFill>
              <a:latin typeface="interfaceregular"/>
            </a:endParaRPr>
          </a:p>
          <a:p>
            <a:endParaRPr lang="en-US" sz="800" b="1" i="0" dirty="0">
              <a:solidFill>
                <a:srgbClr val="333333"/>
              </a:solidFill>
              <a:effectLst/>
              <a:latin typeface="interfaceregular"/>
            </a:endParaRPr>
          </a:p>
          <a:p>
            <a:pPr marL="0" indent="0">
              <a:buNone/>
            </a:pPr>
            <a:r>
              <a:rPr lang="en-US" sz="1300" dirty="0"/>
              <a:t>Cancer mortality after low dose exposure to </a:t>
            </a:r>
            <a:r>
              <a:rPr lang="en-US" sz="1300" dirty="0" err="1"/>
              <a:t>ionising</a:t>
            </a:r>
            <a:r>
              <a:rPr lang="en-US" sz="1300" dirty="0"/>
              <a:t> radiation in workers in France, the United Kingdom, and the United States (INWORKS): cohort study BMJ August 2023 </a:t>
            </a:r>
            <a:r>
              <a:rPr lang="en-AU" sz="1100" dirty="0">
                <a:hlinkClick r:id="rId2"/>
              </a:rPr>
              <a:t>https://www.bmj.com/content/382/bmj-2022-074520</a:t>
            </a:r>
            <a:r>
              <a:rPr lang="en-AU" sz="1100" dirty="0"/>
              <a:t> </a:t>
            </a:r>
          </a:p>
        </p:txBody>
      </p:sp>
      <p:pic>
        <p:nvPicPr>
          <p:cNvPr id="5" name="Content Placeholder 4">
            <a:extLst>
              <a:ext uri="{FF2B5EF4-FFF2-40B4-BE49-F238E27FC236}">
                <a16:creationId xmlns:a16="http://schemas.microsoft.com/office/drawing/2014/main" id="{3F4CB80A-0368-122D-7E36-5CAE1CB0B4ED}"/>
              </a:ext>
            </a:extLst>
          </p:cNvPr>
          <p:cNvPicPr>
            <a:picLocks noGrp="1" noChangeAspect="1"/>
          </p:cNvPicPr>
          <p:nvPr>
            <p:ph sz="half" idx="1"/>
          </p:nvPr>
        </p:nvPicPr>
        <p:blipFill>
          <a:blip r:embed="rId3"/>
          <a:stretch>
            <a:fillRect/>
          </a:stretch>
        </p:blipFill>
        <p:spPr>
          <a:xfrm>
            <a:off x="280619" y="1341554"/>
            <a:ext cx="6698580" cy="4703646"/>
          </a:xfrm>
        </p:spPr>
      </p:pic>
      <p:sp>
        <p:nvSpPr>
          <p:cNvPr id="8" name="Arrow: Up 7">
            <a:extLst>
              <a:ext uri="{FF2B5EF4-FFF2-40B4-BE49-F238E27FC236}">
                <a16:creationId xmlns:a16="http://schemas.microsoft.com/office/drawing/2014/main" id="{A67354A8-21B5-7118-7D0B-1E4659343679}"/>
              </a:ext>
            </a:extLst>
          </p:cNvPr>
          <p:cNvSpPr/>
          <p:nvPr/>
        </p:nvSpPr>
        <p:spPr>
          <a:xfrm>
            <a:off x="1564550" y="4378525"/>
            <a:ext cx="341906" cy="54864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Arrow: Right 2">
            <a:extLst>
              <a:ext uri="{FF2B5EF4-FFF2-40B4-BE49-F238E27FC236}">
                <a16:creationId xmlns:a16="http://schemas.microsoft.com/office/drawing/2014/main" id="{8808CAA2-0816-070D-0D64-C4489860F70D}"/>
              </a:ext>
            </a:extLst>
          </p:cNvPr>
          <p:cNvSpPr/>
          <p:nvPr/>
        </p:nvSpPr>
        <p:spPr>
          <a:xfrm>
            <a:off x="-104293" y="3199892"/>
            <a:ext cx="769823" cy="4582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4051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ABC7-CFA2-10E6-B0BF-416A805F73E8}"/>
              </a:ext>
            </a:extLst>
          </p:cNvPr>
          <p:cNvSpPr>
            <a:spLocks noGrp="1"/>
          </p:cNvSpPr>
          <p:nvPr>
            <p:ph type="title"/>
          </p:nvPr>
        </p:nvSpPr>
        <p:spPr>
          <a:xfrm>
            <a:off x="185837" y="0"/>
            <a:ext cx="10333075" cy="1156291"/>
          </a:xfrm>
        </p:spPr>
        <p:txBody>
          <a:bodyPr/>
          <a:lstStyle/>
          <a:p>
            <a:r>
              <a:rPr lang="en-AU" b="1" dirty="0"/>
              <a:t>Communities</a:t>
            </a:r>
          </a:p>
        </p:txBody>
      </p:sp>
      <p:sp>
        <p:nvSpPr>
          <p:cNvPr id="3" name="Content Placeholder 2">
            <a:extLst>
              <a:ext uri="{FF2B5EF4-FFF2-40B4-BE49-F238E27FC236}">
                <a16:creationId xmlns:a16="http://schemas.microsoft.com/office/drawing/2014/main" id="{9E1F6C49-6FFF-5502-1E72-FFA3A5FE5581}"/>
              </a:ext>
            </a:extLst>
          </p:cNvPr>
          <p:cNvSpPr>
            <a:spLocks noGrp="1"/>
          </p:cNvSpPr>
          <p:nvPr>
            <p:ph idx="1"/>
          </p:nvPr>
        </p:nvSpPr>
        <p:spPr>
          <a:xfrm>
            <a:off x="119270" y="985962"/>
            <a:ext cx="11656612" cy="5120640"/>
          </a:xfrm>
        </p:spPr>
        <p:txBody>
          <a:bodyPr>
            <a:normAutofit/>
          </a:bodyPr>
          <a:lstStyle/>
          <a:p>
            <a:pPr marL="0" indent="0">
              <a:buNone/>
            </a:pPr>
            <a:r>
              <a:rPr lang="en-AU" sz="3600" b="1" dirty="0"/>
              <a:t>CHILDHOOD LEUKEMIA </a:t>
            </a:r>
            <a:r>
              <a:rPr lang="en-AU" b="1" dirty="0"/>
              <a:t>- concern and controversy for decades </a:t>
            </a:r>
          </a:p>
          <a:p>
            <a:endParaRPr lang="en-AU" dirty="0"/>
          </a:p>
          <a:p>
            <a:pPr>
              <a:spcAft>
                <a:spcPts val="800"/>
              </a:spcAft>
            </a:pPr>
            <a:r>
              <a:rPr lang="en-AU" dirty="0"/>
              <a:t>1980s leukaemia and lymphoma in children around the Sellafield nuclear plant in England. Confirmed by </a:t>
            </a:r>
            <a:r>
              <a:rPr lang="en-AU" b="1" dirty="0"/>
              <a:t>UK government investigation </a:t>
            </a:r>
          </a:p>
          <a:p>
            <a:pPr>
              <a:spcAft>
                <a:spcPts val="800"/>
              </a:spcAft>
            </a:pPr>
            <a:r>
              <a:rPr lang="en-GB" dirty="0"/>
              <a:t>1980-2006 </a:t>
            </a:r>
            <a:r>
              <a:rPr lang="en-GB" b="1" dirty="0"/>
              <a:t>UK National Registry of Childhood Tumours </a:t>
            </a:r>
            <a:r>
              <a:rPr lang="en-GB" dirty="0"/>
              <a:t>Risk of a child developing leukaemia increased by 12% for every additional mSv</a:t>
            </a:r>
            <a:endParaRPr lang="en-AU" dirty="0"/>
          </a:p>
          <a:p>
            <a:r>
              <a:rPr lang="en-GB" dirty="0"/>
              <a:t>2007 meta-analysis  </a:t>
            </a:r>
            <a:r>
              <a:rPr lang="en-GB" b="1" dirty="0"/>
              <a:t>US Department of Energy </a:t>
            </a:r>
            <a:r>
              <a:rPr lang="en-GB" dirty="0"/>
              <a:t>examined all of the reliable data available worldwide. Confirmed a statistically significant increase in leukaemia for children living near nuclear power plants. </a:t>
            </a:r>
          </a:p>
          <a:p>
            <a:endParaRPr lang="en-GB" sz="1400" dirty="0"/>
          </a:p>
          <a:p>
            <a:endParaRPr lang="en-GB" sz="1400" dirty="0"/>
          </a:p>
          <a:p>
            <a:endParaRPr lang="en-GB" sz="1400" dirty="0"/>
          </a:p>
          <a:p>
            <a:endParaRPr lang="en-GB" sz="1400" dirty="0"/>
          </a:p>
          <a:p>
            <a:endParaRPr lang="en-GB" sz="1400" dirty="0"/>
          </a:p>
          <a:p>
            <a:pPr marL="0" indent="0">
              <a:buNone/>
            </a:pPr>
            <a:endParaRPr lang="en-AU" dirty="0"/>
          </a:p>
          <a:p>
            <a:endParaRPr lang="en-AU" dirty="0"/>
          </a:p>
          <a:p>
            <a:pPr marL="0" indent="0">
              <a:buNone/>
            </a:pPr>
            <a:endParaRPr lang="en-AU" dirty="0"/>
          </a:p>
        </p:txBody>
      </p:sp>
      <p:sp>
        <p:nvSpPr>
          <p:cNvPr id="5" name="TextBox 4">
            <a:extLst>
              <a:ext uri="{FF2B5EF4-FFF2-40B4-BE49-F238E27FC236}">
                <a16:creationId xmlns:a16="http://schemas.microsoft.com/office/drawing/2014/main" id="{60EEC099-052D-3AA8-1DDB-8F720EE4DA72}"/>
              </a:ext>
            </a:extLst>
          </p:cNvPr>
          <p:cNvSpPr txBox="1"/>
          <p:nvPr/>
        </p:nvSpPr>
        <p:spPr>
          <a:xfrm>
            <a:off x="1089329" y="5965465"/>
            <a:ext cx="10983401" cy="784830"/>
          </a:xfrm>
          <a:prstGeom prst="rect">
            <a:avLst/>
          </a:prstGeom>
          <a:noFill/>
        </p:spPr>
        <p:txBody>
          <a:bodyPr wrap="square" rtlCol="0">
            <a:spAutoFit/>
          </a:bodyPr>
          <a:lstStyle/>
          <a:p>
            <a:pPr marL="0" indent="0" algn="r">
              <a:buNone/>
            </a:pPr>
            <a:r>
              <a:rPr lang="en-GB" sz="900" dirty="0">
                <a:effectLst/>
                <a:latin typeface="Calibri" panose="020F0502020204030204" pitchFamily="34" charset="0"/>
                <a:ea typeface="Calibri" panose="020F0502020204030204" pitchFamily="34" charset="0"/>
              </a:rPr>
              <a:t>Gardner MJ, Snee MP, Hall AJ, Powell CA, Downes S, Terrell JD. Results of case-control study of leukaemia and lymphoma among young people near Sellafield nuclear plant in West Cumbria. British Medical Journal. 1990;300(6722):423-429. </a:t>
            </a:r>
            <a:r>
              <a:rPr lang="en-GB" sz="900" u="sng" dirty="0">
                <a:solidFill>
                  <a:srgbClr val="1155CC"/>
                </a:solidFill>
                <a:effectLst/>
                <a:latin typeface="Calibri" panose="020F0502020204030204" pitchFamily="34" charset="0"/>
                <a:ea typeface="Calibri" panose="020F0502020204030204" pitchFamily="34" charset="0"/>
                <a:hlinkClick r:id="rId3"/>
              </a:rPr>
              <a:t>https://doi.org/10.1136/bmj.300.6722.423</a:t>
            </a:r>
            <a:r>
              <a:rPr lang="en-GB" sz="900" dirty="0">
                <a:effectLst/>
                <a:latin typeface="Calibri" panose="020F0502020204030204" pitchFamily="34" charset="0"/>
                <a:ea typeface="Calibri" panose="020F0502020204030204" pitchFamily="34" charset="0"/>
              </a:rPr>
              <a:t> </a:t>
            </a:r>
            <a:endParaRPr lang="en-AU" sz="900" dirty="0">
              <a:effectLst/>
              <a:latin typeface="Calibri" panose="020F0502020204030204" pitchFamily="34" charset="0"/>
              <a:ea typeface="Calibri" panose="020F0502020204030204" pitchFamily="34" charset="0"/>
            </a:endParaRPr>
          </a:p>
          <a:p>
            <a:pPr marL="0" indent="0" algn="r">
              <a:buNone/>
            </a:pPr>
            <a:r>
              <a:rPr lang="en-GB" sz="900" dirty="0"/>
              <a:t>G. M. Kendall, M. P. Little, R. Wakeford, K. J. Bunch, J. C. H. Miles, T. J. Vincent, J. R. Meara, M. F. G. Murphy, ‘A record-based case–control study of natural background radiation and the incidence of childhood leukaemia and other cancers in Great Britain during 1980–2006’, </a:t>
            </a:r>
            <a:r>
              <a:rPr lang="en-GB" sz="900" dirty="0" err="1"/>
              <a:t>Leukemia</a:t>
            </a:r>
            <a:r>
              <a:rPr lang="en-GB" sz="900" dirty="0"/>
              <a:t>, Vol. 27 (2013), 3–9.</a:t>
            </a:r>
            <a:endParaRPr lang="en-AU" sz="900" dirty="0"/>
          </a:p>
          <a:p>
            <a:pPr marL="0" indent="0" algn="r">
              <a:buNone/>
            </a:pPr>
            <a:r>
              <a:rPr lang="en-GB" sz="900" dirty="0"/>
              <a:t>P. J. Baker and D. G. Hoel, ‘Meta analysis of standardised incidence and mortality rates of childhood leukaemia in proximity to nuclear facilities’, European Journal of Cancer Care, Vol. 16 (2007), 355–63.</a:t>
            </a:r>
          </a:p>
        </p:txBody>
      </p:sp>
    </p:spTree>
    <p:extLst>
      <p:ext uri="{BB962C8B-B14F-4D97-AF65-F5344CB8AC3E}">
        <p14:creationId xmlns:p14="http://schemas.microsoft.com/office/powerpoint/2010/main" val="112229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602" name="Picture 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00647" y="1960562"/>
            <a:ext cx="4068762" cy="4826000"/>
          </a:xfrm>
        </p:spPr>
      </p:pic>
      <p:sp>
        <p:nvSpPr>
          <p:cNvPr id="195605" name="Rectangle 21"/>
          <p:cNvSpPr>
            <a:spLocks noGrp="1" noChangeArrowheads="1"/>
          </p:cNvSpPr>
          <p:nvPr>
            <p:ph type="body" sz="half" idx="2"/>
          </p:nvPr>
        </p:nvSpPr>
        <p:spPr>
          <a:xfrm>
            <a:off x="6629400" y="2105026"/>
            <a:ext cx="5194190" cy="4752975"/>
          </a:xfrm>
        </p:spPr>
        <p:txBody>
          <a:bodyPr>
            <a:normAutofit/>
          </a:bodyPr>
          <a:lstStyle/>
          <a:p>
            <a:pPr marL="0" indent="0" eaLnBrk="1" hangingPunct="1">
              <a:lnSpc>
                <a:spcPct val="120000"/>
              </a:lnSpc>
              <a:buNone/>
              <a:defRPr/>
            </a:pPr>
            <a:r>
              <a:rPr lang="en-AU" sz="2800" u="sng" dirty="0"/>
              <a:t>German Childhood Cancer Registry data </a:t>
            </a:r>
            <a:r>
              <a:rPr lang="en-AU" sz="2800" dirty="0"/>
              <a:t>(less than 5yo) 1980 – 2003</a:t>
            </a:r>
          </a:p>
          <a:p>
            <a:pPr eaLnBrk="1" hangingPunct="1">
              <a:lnSpc>
                <a:spcPct val="120000"/>
              </a:lnSpc>
              <a:defRPr/>
            </a:pPr>
            <a:r>
              <a:rPr lang="en-AU" sz="2800" dirty="0"/>
              <a:t>Matched case-control study  with 593 leukemia cases</a:t>
            </a:r>
          </a:p>
          <a:p>
            <a:pPr eaLnBrk="1" hangingPunct="1">
              <a:lnSpc>
                <a:spcPct val="120000"/>
              </a:lnSpc>
              <a:defRPr/>
            </a:pPr>
            <a:r>
              <a:rPr lang="en-AU" sz="2800" dirty="0">
                <a:solidFill>
                  <a:srgbClr val="FF0000"/>
                </a:solidFill>
              </a:rPr>
              <a:t>Rates of leukemia more than double </a:t>
            </a:r>
            <a:r>
              <a:rPr lang="en-AU" sz="2800" dirty="0"/>
              <a:t>(2.19 times) if living within 5 km of nuclear reactor</a:t>
            </a:r>
          </a:p>
        </p:txBody>
      </p:sp>
      <p:pic>
        <p:nvPicPr>
          <p:cNvPr id="195603" name="Picture 19"/>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240622" y="71438"/>
            <a:ext cx="6512022" cy="1889124"/>
          </a:xfr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981200" y="115888"/>
            <a:ext cx="8229600" cy="722312"/>
          </a:xfrm>
        </p:spPr>
        <p:txBody>
          <a:bodyPr>
            <a:normAutofit/>
          </a:bodyPr>
          <a:lstStyle/>
          <a:p>
            <a:pPr eaLnBrk="1" hangingPunct="1">
              <a:defRPr/>
            </a:pPr>
            <a:r>
              <a:rPr lang="en-US" sz="3200" dirty="0">
                <a:solidFill>
                  <a:srgbClr val="FF0000"/>
                </a:solidFill>
              </a:rPr>
              <a:t>Childhood leukemia and nuclear power plants</a:t>
            </a:r>
          </a:p>
        </p:txBody>
      </p:sp>
      <p:sp>
        <p:nvSpPr>
          <p:cNvPr id="197635" name="Rectangle 3"/>
          <p:cNvSpPr>
            <a:spLocks noGrp="1" noChangeArrowheads="1"/>
          </p:cNvSpPr>
          <p:nvPr>
            <p:ph type="body" sz="half" idx="2"/>
          </p:nvPr>
        </p:nvSpPr>
        <p:spPr/>
        <p:txBody>
          <a:bodyPr/>
          <a:lstStyle/>
          <a:p>
            <a:pPr eaLnBrk="1" hangingPunct="1">
              <a:defRPr/>
            </a:pPr>
            <a:endParaRPr lang="en-US" dirty="0"/>
          </a:p>
        </p:txBody>
      </p:sp>
      <p:pic>
        <p:nvPicPr>
          <p:cNvPr id="19763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 y="723839"/>
            <a:ext cx="10428719" cy="6131908"/>
          </a:xfrm>
        </p:spPr>
      </p:pic>
      <p:sp>
        <p:nvSpPr>
          <p:cNvPr id="2" name="Arrow: Down 1">
            <a:extLst>
              <a:ext uri="{FF2B5EF4-FFF2-40B4-BE49-F238E27FC236}">
                <a16:creationId xmlns:a16="http://schemas.microsoft.com/office/drawing/2014/main" id="{94DEB49B-87B4-36D1-F236-4D6DEAE331C2}"/>
              </a:ext>
            </a:extLst>
          </p:cNvPr>
          <p:cNvSpPr/>
          <p:nvPr/>
        </p:nvSpPr>
        <p:spPr>
          <a:xfrm>
            <a:off x="4810539" y="2258170"/>
            <a:ext cx="484632" cy="978408"/>
          </a:xfrm>
          <a:prstGeom prst="down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Arrow: Down 2">
            <a:extLst>
              <a:ext uri="{FF2B5EF4-FFF2-40B4-BE49-F238E27FC236}">
                <a16:creationId xmlns:a16="http://schemas.microsoft.com/office/drawing/2014/main" id="{DE60E077-C939-B0F6-F770-BB61266489FB}"/>
              </a:ext>
            </a:extLst>
          </p:cNvPr>
          <p:cNvSpPr/>
          <p:nvPr/>
        </p:nvSpPr>
        <p:spPr>
          <a:xfrm>
            <a:off x="5397239" y="3991554"/>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rrow: Down 3">
            <a:extLst>
              <a:ext uri="{FF2B5EF4-FFF2-40B4-BE49-F238E27FC236}">
                <a16:creationId xmlns:a16="http://schemas.microsoft.com/office/drawing/2014/main" id="{F66FC661-1B3B-49E1-78A5-2FB480BD0F32}"/>
              </a:ext>
            </a:extLst>
          </p:cNvPr>
          <p:cNvSpPr/>
          <p:nvPr/>
        </p:nvSpPr>
        <p:spPr>
          <a:xfrm>
            <a:off x="10210800" y="4699222"/>
            <a:ext cx="484632" cy="978408"/>
          </a:xfrm>
          <a:prstGeom prst="down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9CDC-2BD4-9D44-3A8D-9FD42C89E9E7}"/>
              </a:ext>
            </a:extLst>
          </p:cNvPr>
          <p:cNvSpPr>
            <a:spLocks noGrp="1"/>
          </p:cNvSpPr>
          <p:nvPr>
            <p:ph type="title"/>
          </p:nvPr>
        </p:nvSpPr>
        <p:spPr>
          <a:xfrm>
            <a:off x="1135025" y="698500"/>
            <a:ext cx="10333075" cy="1414131"/>
          </a:xfrm>
        </p:spPr>
        <p:txBody>
          <a:bodyPr>
            <a:normAutofit fontScale="90000"/>
          </a:bodyPr>
          <a:lstStyle/>
          <a:p>
            <a:r>
              <a:rPr lang="en-US" i="0" dirty="0">
                <a:solidFill>
                  <a:srgbClr val="222222"/>
                </a:solidFill>
                <a:effectLst/>
                <a:latin typeface="+mn-lt"/>
              </a:rPr>
              <a:t>2024  Study – another very large meta-analysis</a:t>
            </a:r>
            <a:br>
              <a:rPr lang="en-US" b="0" i="0" dirty="0">
                <a:solidFill>
                  <a:srgbClr val="222222"/>
                </a:solidFill>
                <a:effectLst/>
                <a:latin typeface="Merriweather" panose="00000500000000000000" pitchFamily="2" charset="0"/>
              </a:rPr>
            </a:br>
            <a:endParaRPr lang="en-AU" dirty="0"/>
          </a:p>
        </p:txBody>
      </p:sp>
      <p:sp>
        <p:nvSpPr>
          <p:cNvPr id="3" name="Content Placeholder 2">
            <a:extLst>
              <a:ext uri="{FF2B5EF4-FFF2-40B4-BE49-F238E27FC236}">
                <a16:creationId xmlns:a16="http://schemas.microsoft.com/office/drawing/2014/main" id="{161B4677-324E-EB65-2A22-95D9A15E5466}"/>
              </a:ext>
            </a:extLst>
          </p:cNvPr>
          <p:cNvSpPr>
            <a:spLocks noGrp="1"/>
          </p:cNvSpPr>
          <p:nvPr>
            <p:ph idx="1"/>
          </p:nvPr>
        </p:nvSpPr>
        <p:spPr>
          <a:xfrm>
            <a:off x="660400" y="1714500"/>
            <a:ext cx="10629900" cy="4445000"/>
          </a:xfrm>
        </p:spPr>
        <p:txBody>
          <a:bodyPr>
            <a:normAutofit/>
          </a:bodyPr>
          <a:lstStyle/>
          <a:p>
            <a:pPr marL="0" indent="0">
              <a:buNone/>
            </a:pPr>
            <a:r>
              <a:rPr lang="en-US" i="0" dirty="0">
                <a:solidFill>
                  <a:srgbClr val="222222"/>
                </a:solidFill>
                <a:effectLst/>
              </a:rPr>
              <a:t>7 million people</a:t>
            </a:r>
          </a:p>
          <a:p>
            <a:endParaRPr lang="en-US" i="0" dirty="0">
              <a:solidFill>
                <a:srgbClr val="222222"/>
              </a:solidFill>
              <a:effectLst/>
            </a:endParaRPr>
          </a:p>
          <a:p>
            <a:pPr marL="457200" indent="-457200">
              <a:buFont typeface="Arial" panose="020B0604020202020204" pitchFamily="34" charset="0"/>
              <a:buChar char="•"/>
            </a:pPr>
            <a:r>
              <a:rPr lang="en-US" i="0" dirty="0">
                <a:solidFill>
                  <a:srgbClr val="222222"/>
                </a:solidFill>
                <a:effectLst/>
              </a:rPr>
              <a:t>Living within 30 km of the nuclear power plants had a 5% increased all-cancer risk</a:t>
            </a:r>
          </a:p>
          <a:p>
            <a:pPr marL="457200" indent="-457200">
              <a:buFont typeface="Arial" panose="020B0604020202020204" pitchFamily="34" charset="0"/>
              <a:buChar char="•"/>
            </a:pPr>
            <a:r>
              <a:rPr lang="en-US" dirty="0">
                <a:solidFill>
                  <a:srgbClr val="222222"/>
                </a:solidFill>
              </a:rPr>
              <a:t>S</a:t>
            </a:r>
            <a:r>
              <a:rPr lang="en-US" i="0" dirty="0">
                <a:solidFill>
                  <a:srgbClr val="222222"/>
                </a:solidFill>
                <a:effectLst/>
              </a:rPr>
              <a:t>ignificantly increased risks for thyroid cancer by 17% and leukemia by 9% </a:t>
            </a:r>
          </a:p>
          <a:p>
            <a:pPr marL="457200" indent="-457200">
              <a:buFont typeface="Arial" panose="020B0604020202020204" pitchFamily="34" charset="0"/>
              <a:buChar char="•"/>
            </a:pPr>
            <a:r>
              <a:rPr lang="en-US" i="0" dirty="0">
                <a:solidFill>
                  <a:srgbClr val="222222"/>
                </a:solidFill>
                <a:effectLst/>
              </a:rPr>
              <a:t>Worse in children under 5.</a:t>
            </a:r>
            <a:endParaRPr lang="en-AU" dirty="0"/>
          </a:p>
          <a:p>
            <a:endParaRPr lang="en-US" sz="1600" dirty="0">
              <a:solidFill>
                <a:srgbClr val="222222"/>
              </a:solidFill>
            </a:endParaRPr>
          </a:p>
          <a:p>
            <a:pPr marL="0" indent="0" algn="r">
              <a:buNone/>
            </a:pPr>
            <a:endParaRPr lang="en-US" sz="1600" dirty="0">
              <a:solidFill>
                <a:srgbClr val="222222"/>
              </a:solidFill>
            </a:endParaRPr>
          </a:p>
          <a:p>
            <a:pPr marL="0" indent="0" algn="r">
              <a:buNone/>
            </a:pPr>
            <a:r>
              <a:rPr lang="en-US" sz="900" dirty="0">
                <a:solidFill>
                  <a:srgbClr val="222222"/>
                </a:solidFill>
              </a:rPr>
              <a:t>Lin, RT., </a:t>
            </a:r>
            <a:r>
              <a:rPr lang="en-US" sz="900" dirty="0" err="1">
                <a:solidFill>
                  <a:srgbClr val="222222"/>
                </a:solidFill>
              </a:rPr>
              <a:t>Boonhat</a:t>
            </a:r>
            <a:r>
              <a:rPr lang="en-US" sz="900" dirty="0">
                <a:solidFill>
                  <a:srgbClr val="222222"/>
                </a:solidFill>
              </a:rPr>
              <a:t>, H., Lin, YY. et al. Health Effects of Occupational and Environmental Exposures to Nuclear Power Plants: A Meta-Analysis and Meta-Regression. Curr </a:t>
            </a:r>
            <a:r>
              <a:rPr lang="en-US" sz="900" dirty="0" err="1">
                <a:solidFill>
                  <a:srgbClr val="222222"/>
                </a:solidFill>
              </a:rPr>
              <a:t>Envir</a:t>
            </a:r>
            <a:r>
              <a:rPr lang="en-US" sz="900" dirty="0">
                <a:solidFill>
                  <a:srgbClr val="222222"/>
                </a:solidFill>
              </a:rPr>
              <a:t> Health </a:t>
            </a:r>
            <a:r>
              <a:rPr lang="en-US" sz="900" dirty="0" err="1">
                <a:solidFill>
                  <a:srgbClr val="222222"/>
                </a:solidFill>
              </a:rPr>
              <a:t>Rpt</a:t>
            </a:r>
            <a:r>
              <a:rPr lang="en-US" sz="900" dirty="0">
                <a:solidFill>
                  <a:srgbClr val="222222"/>
                </a:solidFill>
              </a:rPr>
              <a:t> 11, 329–339 (2024). https://doi.org/10.1007/s40572-024-00453-8</a:t>
            </a:r>
            <a:endParaRPr lang="en-AU" sz="900" dirty="0">
              <a:solidFill>
                <a:srgbClr val="222222"/>
              </a:solidFill>
            </a:endParaRPr>
          </a:p>
        </p:txBody>
      </p:sp>
    </p:spTree>
    <p:extLst>
      <p:ext uri="{BB962C8B-B14F-4D97-AF65-F5344CB8AC3E}">
        <p14:creationId xmlns:p14="http://schemas.microsoft.com/office/powerpoint/2010/main" val="238066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7124" y="707674"/>
            <a:ext cx="7047728" cy="6061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254235" y="5860240"/>
            <a:ext cx="3306722" cy="769441"/>
          </a:xfrm>
          <a:prstGeom prst="rect">
            <a:avLst/>
          </a:prstGeom>
        </p:spPr>
        <p:txBody>
          <a:bodyPr wrap="square">
            <a:spAutoFit/>
          </a:bodyPr>
          <a:lstStyle/>
          <a:p>
            <a:r>
              <a:rPr lang="en-US" sz="1100" dirty="0">
                <a:latin typeface="Calibri"/>
              </a:rPr>
              <a:t>Burris, J.E.,…, T. Mousseau, et. al. 2012.</a:t>
            </a:r>
            <a:r>
              <a:rPr lang="en-US" sz="1100" b="1" dirty="0">
                <a:latin typeface="Calibri"/>
              </a:rPr>
              <a:t> </a:t>
            </a:r>
            <a:r>
              <a:rPr lang="en-US" sz="1100" dirty="0">
                <a:latin typeface="Calibri"/>
              </a:rPr>
              <a:t>Analysis of Cancer Risks in Populations Near Nuclear Facilities: Phase I. </a:t>
            </a:r>
            <a:r>
              <a:rPr lang="en-US" sz="1100" b="1" dirty="0">
                <a:latin typeface="Calibri"/>
              </a:rPr>
              <a:t>Nuclear and Radiation Studies Board, The National Academies Press, </a:t>
            </a:r>
            <a:r>
              <a:rPr lang="en-US" sz="1100" dirty="0">
                <a:latin typeface="Calibri"/>
              </a:rPr>
              <a:t>Washington, D.C., 412pp.</a:t>
            </a:r>
          </a:p>
        </p:txBody>
      </p:sp>
      <p:sp>
        <p:nvSpPr>
          <p:cNvPr id="2" name="TextBox 1"/>
          <p:cNvSpPr txBox="1"/>
          <p:nvPr/>
        </p:nvSpPr>
        <p:spPr>
          <a:xfrm>
            <a:off x="398471" y="294156"/>
            <a:ext cx="6895927" cy="461665"/>
          </a:xfrm>
          <a:prstGeom prst="rect">
            <a:avLst/>
          </a:prstGeom>
          <a:noFill/>
        </p:spPr>
        <p:txBody>
          <a:bodyPr wrap="none" rtlCol="0">
            <a:spAutoFit/>
          </a:bodyPr>
          <a:lstStyle/>
          <a:p>
            <a:r>
              <a:rPr lang="en-US" sz="2400" dirty="0">
                <a:latin typeface="Calibri"/>
              </a:rPr>
              <a:t>Radioisotopes released as a part of normal operations</a:t>
            </a:r>
          </a:p>
        </p:txBody>
      </p:sp>
      <p:sp>
        <p:nvSpPr>
          <p:cNvPr id="3" name="TextBox 2">
            <a:extLst>
              <a:ext uri="{FF2B5EF4-FFF2-40B4-BE49-F238E27FC236}">
                <a16:creationId xmlns:a16="http://schemas.microsoft.com/office/drawing/2014/main" id="{7D82D161-6AE1-E4B6-EB9D-9AE2941A1929}"/>
              </a:ext>
            </a:extLst>
          </p:cNvPr>
          <p:cNvSpPr txBox="1"/>
          <p:nvPr/>
        </p:nvSpPr>
        <p:spPr>
          <a:xfrm>
            <a:off x="254235" y="1349298"/>
            <a:ext cx="4027833" cy="2862322"/>
          </a:xfrm>
          <a:prstGeom prst="rect">
            <a:avLst/>
          </a:prstGeom>
          <a:noFill/>
        </p:spPr>
        <p:txBody>
          <a:bodyPr wrap="square" rtlCol="0">
            <a:spAutoFit/>
          </a:bodyPr>
          <a:lstStyle/>
          <a:p>
            <a:r>
              <a:rPr lang="en-AU" sz="3600" dirty="0"/>
              <a:t>Boiled water reactors – left</a:t>
            </a:r>
          </a:p>
          <a:p>
            <a:r>
              <a:rPr lang="en-AU" sz="3600" dirty="0"/>
              <a:t>Pressurised water reactors – right </a:t>
            </a:r>
          </a:p>
          <a:p>
            <a:endParaRPr lang="en-AU" sz="3600" dirty="0"/>
          </a:p>
          <a:p>
            <a:r>
              <a:rPr lang="en-AU" sz="3600" dirty="0"/>
              <a:t>Blue 1975</a:t>
            </a:r>
          </a:p>
          <a:p>
            <a:r>
              <a:rPr lang="en-AU" sz="3600" dirty="0"/>
              <a:t>Red 2002</a:t>
            </a:r>
          </a:p>
        </p:txBody>
      </p:sp>
    </p:spTree>
    <p:extLst>
      <p:ext uri="{BB962C8B-B14F-4D97-AF65-F5344CB8AC3E}">
        <p14:creationId xmlns:p14="http://schemas.microsoft.com/office/powerpoint/2010/main" val="64229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05 at 9.34.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15" y="563817"/>
            <a:ext cx="9283631" cy="5730366"/>
          </a:xfrm>
          <a:prstGeom prst="rect">
            <a:avLst/>
          </a:prstGeom>
        </p:spPr>
      </p:pic>
    </p:spTree>
    <p:extLst>
      <p:ext uri="{BB962C8B-B14F-4D97-AF65-F5344CB8AC3E}">
        <p14:creationId xmlns:p14="http://schemas.microsoft.com/office/powerpoint/2010/main" val="286033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8592-B1B0-8B32-B803-CCB17EAA5089}"/>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1A2FE7AC-B2D7-61E1-AFD2-4E7CFE526AEE}"/>
              </a:ext>
            </a:extLst>
          </p:cNvPr>
          <p:cNvPicPr>
            <a:picLocks noGrp="1" noChangeAspect="1"/>
          </p:cNvPicPr>
          <p:nvPr>
            <p:ph idx="1"/>
          </p:nvPr>
        </p:nvPicPr>
        <p:blipFill>
          <a:blip r:embed="rId3"/>
          <a:stretch>
            <a:fillRect/>
          </a:stretch>
        </p:blipFill>
        <p:spPr>
          <a:xfrm>
            <a:off x="655724" y="558209"/>
            <a:ext cx="11063074" cy="5322440"/>
          </a:xfrm>
          <a:prstGeom prst="rect">
            <a:avLst/>
          </a:prstGeom>
        </p:spPr>
      </p:pic>
      <p:sp>
        <p:nvSpPr>
          <p:cNvPr id="5" name="Subtitle 2">
            <a:extLst>
              <a:ext uri="{FF2B5EF4-FFF2-40B4-BE49-F238E27FC236}">
                <a16:creationId xmlns:a16="http://schemas.microsoft.com/office/drawing/2014/main" id="{A3B34180-0D51-3E4B-22B9-C2DB9BDE40BC}"/>
              </a:ext>
            </a:extLst>
          </p:cNvPr>
          <p:cNvSpPr txBox="1">
            <a:spLocks/>
          </p:cNvSpPr>
          <p:nvPr/>
        </p:nvSpPr>
        <p:spPr>
          <a:xfrm>
            <a:off x="5769621" y="5880649"/>
            <a:ext cx="6085774" cy="766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3600" b="1" dirty="0"/>
              <a:t>Dr Margaret Beavis OAM</a:t>
            </a:r>
          </a:p>
        </p:txBody>
      </p:sp>
    </p:spTree>
    <p:extLst>
      <p:ext uri="{BB962C8B-B14F-4D97-AF65-F5344CB8AC3E}">
        <p14:creationId xmlns:p14="http://schemas.microsoft.com/office/powerpoint/2010/main" val="389831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4-05 at 9.3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24" y="565467"/>
            <a:ext cx="8987884" cy="5697202"/>
          </a:xfrm>
          <a:prstGeom prst="rect">
            <a:avLst/>
          </a:prstGeom>
        </p:spPr>
      </p:pic>
    </p:spTree>
    <p:extLst>
      <p:ext uri="{BB962C8B-B14F-4D97-AF65-F5344CB8AC3E}">
        <p14:creationId xmlns:p14="http://schemas.microsoft.com/office/powerpoint/2010/main" val="994555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20C-855B-2036-F470-E85F04B39802}"/>
              </a:ext>
            </a:extLst>
          </p:cNvPr>
          <p:cNvSpPr>
            <a:spLocks noGrp="1"/>
          </p:cNvSpPr>
          <p:nvPr>
            <p:ph type="title"/>
          </p:nvPr>
        </p:nvSpPr>
        <p:spPr/>
        <p:txBody>
          <a:bodyPr/>
          <a:lstStyle/>
          <a:p>
            <a:r>
              <a:rPr lang="en-AU" dirty="0"/>
              <a:t>Accidents and attacks</a:t>
            </a:r>
          </a:p>
        </p:txBody>
      </p:sp>
      <p:sp>
        <p:nvSpPr>
          <p:cNvPr id="3" name="Content Placeholder 2">
            <a:extLst>
              <a:ext uri="{FF2B5EF4-FFF2-40B4-BE49-F238E27FC236}">
                <a16:creationId xmlns:a16="http://schemas.microsoft.com/office/drawing/2014/main" id="{C573C0F1-9BC1-BAF3-D88A-6627B9E04ED5}"/>
              </a:ext>
            </a:extLst>
          </p:cNvPr>
          <p:cNvSpPr>
            <a:spLocks noGrp="1"/>
          </p:cNvSpPr>
          <p:nvPr>
            <p:ph idx="1"/>
          </p:nvPr>
        </p:nvSpPr>
        <p:spPr/>
        <p:txBody>
          <a:bodyPr>
            <a:normAutofit/>
          </a:bodyPr>
          <a:lstStyle/>
          <a:p>
            <a:pPr marL="0" indent="0">
              <a:buNone/>
            </a:pPr>
            <a:r>
              <a:rPr lang="en-AU" sz="4000" dirty="0"/>
              <a:t>No commercial insurance</a:t>
            </a:r>
          </a:p>
          <a:p>
            <a:r>
              <a:rPr lang="en-AU" sz="4000" dirty="0"/>
              <a:t>For catastrophic reactor accidents</a:t>
            </a:r>
          </a:p>
          <a:p>
            <a:r>
              <a:rPr lang="en-AU" sz="4000" dirty="0"/>
              <a:t>For households</a:t>
            </a:r>
          </a:p>
          <a:p>
            <a:endParaRPr lang="en-AU" sz="4000" dirty="0"/>
          </a:p>
          <a:p>
            <a:pPr marL="0" indent="0">
              <a:buNone/>
            </a:pPr>
            <a:r>
              <a:rPr lang="en-AU" sz="4000" dirty="0"/>
              <a:t>Why?</a:t>
            </a:r>
          </a:p>
          <a:p>
            <a:endParaRPr lang="en-AU" dirty="0"/>
          </a:p>
          <a:p>
            <a:endParaRPr lang="en-AU" dirty="0"/>
          </a:p>
        </p:txBody>
      </p:sp>
    </p:spTree>
    <p:extLst>
      <p:ext uri="{BB962C8B-B14F-4D97-AF65-F5344CB8AC3E}">
        <p14:creationId xmlns:p14="http://schemas.microsoft.com/office/powerpoint/2010/main" val="99231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446B-C781-1065-E4D7-DEEA3BC8FBE2}"/>
              </a:ext>
            </a:extLst>
          </p:cNvPr>
          <p:cNvSpPr>
            <a:spLocks noGrp="1"/>
          </p:cNvSpPr>
          <p:nvPr>
            <p:ph type="title"/>
          </p:nvPr>
        </p:nvSpPr>
        <p:spPr/>
        <p:txBody>
          <a:bodyPr>
            <a:normAutofit fontScale="90000"/>
          </a:bodyPr>
          <a:lstStyle/>
          <a:p>
            <a:r>
              <a:rPr lang="en-AU" sz="4800" dirty="0">
                <a:effectLst/>
                <a:latin typeface="+mn-lt"/>
                <a:ea typeface="Aptos" panose="020B0004020202020204" pitchFamily="34" charset="0"/>
                <a:cs typeface="Times New Roman" panose="02020603050405020304" pitchFamily="18" charset="0"/>
              </a:rPr>
              <a:t>Accidents </a:t>
            </a:r>
            <a:br>
              <a:rPr lang="en-AU" sz="4800" dirty="0">
                <a:effectLst/>
                <a:latin typeface="+mn-lt"/>
                <a:ea typeface="Aptos" panose="020B0004020202020204" pitchFamily="34" charset="0"/>
                <a:cs typeface="Times New Roman" panose="02020603050405020304" pitchFamily="18" charset="0"/>
              </a:rPr>
            </a:br>
            <a:r>
              <a:rPr lang="en-AU" sz="4800" dirty="0">
                <a:effectLst/>
                <a:latin typeface="+mn-lt"/>
                <a:ea typeface="Aptos" panose="020B0004020202020204" pitchFamily="34" charset="0"/>
                <a:cs typeface="Times New Roman" panose="02020603050405020304" pitchFamily="18" charset="0"/>
              </a:rPr>
              <a:t>Complex systems fail at some point</a:t>
            </a:r>
            <a:endParaRPr lang="en-AU" dirty="0">
              <a:latin typeface="+mn-lt"/>
            </a:endParaRPr>
          </a:p>
        </p:txBody>
      </p:sp>
      <p:sp>
        <p:nvSpPr>
          <p:cNvPr id="3" name="Content Placeholder 2">
            <a:extLst>
              <a:ext uri="{FF2B5EF4-FFF2-40B4-BE49-F238E27FC236}">
                <a16:creationId xmlns:a16="http://schemas.microsoft.com/office/drawing/2014/main" id="{2B989A85-7D29-468A-EDF3-6903CEBD230A}"/>
              </a:ext>
            </a:extLst>
          </p:cNvPr>
          <p:cNvSpPr>
            <a:spLocks noGrp="1"/>
          </p:cNvSpPr>
          <p:nvPr>
            <p:ph idx="1"/>
          </p:nvPr>
        </p:nvSpPr>
        <p:spPr>
          <a:xfrm>
            <a:off x="166978" y="1971923"/>
            <a:ext cx="11430290" cy="4886077"/>
          </a:xfrm>
        </p:spPr>
        <p:txBody>
          <a:bodyPr>
            <a:normAutofit fontScale="77500" lnSpcReduction="20000"/>
          </a:bodyPr>
          <a:lstStyle/>
          <a:p>
            <a:pPr marL="0" indent="0">
              <a:lnSpc>
                <a:spcPct val="115000"/>
              </a:lnSpc>
              <a:spcAft>
                <a:spcPts val="1000"/>
              </a:spcAft>
              <a:buNone/>
            </a:pPr>
            <a:r>
              <a:rPr lang="en-AU" sz="3800" dirty="0">
                <a:solidFill>
                  <a:srgbClr val="FF0000"/>
                </a:solidFill>
                <a:effectLst/>
                <a:ea typeface="Aptos" panose="020B0004020202020204" pitchFamily="34" charset="0"/>
                <a:cs typeface="Times New Roman" panose="02020603050405020304" pitchFamily="18" charset="0"/>
              </a:rPr>
              <a:t>Nuclear reactors have the potential for radioactive releases that are enormous in size and last for years.</a:t>
            </a:r>
          </a:p>
          <a:p>
            <a:pPr>
              <a:lnSpc>
                <a:spcPct val="115000"/>
              </a:lnSpc>
              <a:spcAft>
                <a:spcPts val="1000"/>
              </a:spcAft>
            </a:pPr>
            <a:r>
              <a:rPr lang="en-AU" sz="3800" dirty="0">
                <a:effectLst/>
                <a:ea typeface="Aptos" panose="020B0004020202020204" pitchFamily="34" charset="0"/>
                <a:cs typeface="Times New Roman" panose="02020603050405020304" pitchFamily="18" charset="0"/>
              </a:rPr>
              <a:t>Best known: Windscale, Chernobyl, Three Mile Island and Fukushima </a:t>
            </a:r>
          </a:p>
          <a:p>
            <a:pPr>
              <a:lnSpc>
                <a:spcPct val="115000"/>
              </a:lnSpc>
              <a:spcAft>
                <a:spcPts val="1000"/>
              </a:spcAft>
            </a:pPr>
            <a:r>
              <a:rPr lang="en-AU" sz="3800" dirty="0">
                <a:solidFill>
                  <a:srgbClr val="000000"/>
                </a:solidFill>
                <a:ea typeface="Aptos" panose="020B0004020202020204" pitchFamily="34" charset="0"/>
                <a:cs typeface="Times New Roman" panose="02020603050405020304" pitchFamily="18" charset="0"/>
              </a:rPr>
              <a:t>T</a:t>
            </a:r>
            <a:r>
              <a:rPr lang="en-AU" sz="3800" dirty="0">
                <a:solidFill>
                  <a:srgbClr val="000000"/>
                </a:solidFill>
                <a:effectLst/>
                <a:ea typeface="Aptos" panose="020B0004020202020204" pitchFamily="34" charset="0"/>
                <a:cs typeface="Times New Roman" panose="02020603050405020304" pitchFamily="18" charset="0"/>
              </a:rPr>
              <a:t>here have been at least fifteen accidents involving fuel or reactor core damage, with substantial risk of uncontrolled radioactive release, in Canada, Germany, Japan, Slovakia, the United Kingdom, Ukraine and the United States. </a:t>
            </a:r>
            <a:endParaRPr lang="en-US" sz="1200" dirty="0"/>
          </a:p>
          <a:p>
            <a:pPr marL="0" indent="0" algn="r">
              <a:lnSpc>
                <a:spcPct val="115000"/>
              </a:lnSpc>
              <a:spcAft>
                <a:spcPts val="1000"/>
              </a:spcAft>
              <a:buNone/>
            </a:pPr>
            <a:r>
              <a:rPr lang="en-US" sz="1200" dirty="0"/>
              <a:t>Combined Environment Groups Submission to the Senate Environment and Communications Legislation, Committee  Inquiry into the Environment and Other Legislation Amendment (Removing Nuclear Energy Prohibitions) Bill 2022. Page 83   </a:t>
            </a:r>
            <a:r>
              <a:rPr lang="en-US" sz="1200" dirty="0">
                <a:hlinkClick r:id="rId2"/>
              </a:rPr>
              <a:t>https://nuclear.foe.org.au/wp-content/uploads/Combined-Environmental-NGOs-submission.pdf</a:t>
            </a:r>
            <a:r>
              <a:rPr lang="en-US" sz="1200" dirty="0"/>
              <a:t> </a:t>
            </a:r>
          </a:p>
          <a:p>
            <a:pPr>
              <a:lnSpc>
                <a:spcPct val="115000"/>
              </a:lnSpc>
              <a:spcAft>
                <a:spcPts val="1000"/>
              </a:spcAft>
            </a:pPr>
            <a:endParaRPr lang="en-AU" sz="2800" b="0" dirty="0">
              <a:effectLst/>
              <a:ea typeface="Aptos" panose="020B00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42577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C13B-FF11-FA9E-3F17-F3DA30B748B6}"/>
              </a:ext>
            </a:extLst>
          </p:cNvPr>
          <p:cNvSpPr>
            <a:spLocks noGrp="1"/>
          </p:cNvSpPr>
          <p:nvPr>
            <p:ph type="title"/>
          </p:nvPr>
        </p:nvSpPr>
        <p:spPr/>
        <p:txBody>
          <a:bodyPr/>
          <a:lstStyle/>
          <a:p>
            <a:r>
              <a:rPr lang="en-AU" b="1" dirty="0"/>
              <a:t>So how often do accidents happen?</a:t>
            </a:r>
          </a:p>
        </p:txBody>
      </p:sp>
      <p:sp>
        <p:nvSpPr>
          <p:cNvPr id="3" name="Content Placeholder 2">
            <a:extLst>
              <a:ext uri="{FF2B5EF4-FFF2-40B4-BE49-F238E27FC236}">
                <a16:creationId xmlns:a16="http://schemas.microsoft.com/office/drawing/2014/main" id="{D1FBEB7B-1F61-AC7F-29A0-877040C96B45}"/>
              </a:ext>
            </a:extLst>
          </p:cNvPr>
          <p:cNvSpPr>
            <a:spLocks noGrp="1"/>
          </p:cNvSpPr>
          <p:nvPr>
            <p:ph idx="1"/>
          </p:nvPr>
        </p:nvSpPr>
        <p:spPr>
          <a:xfrm>
            <a:off x="421419" y="1825624"/>
            <a:ext cx="11664564" cy="4805763"/>
          </a:xfrm>
        </p:spPr>
        <p:txBody>
          <a:bodyPr>
            <a:normAutofit fontScale="77500" lnSpcReduction="20000"/>
          </a:bodyPr>
          <a:lstStyle/>
          <a:p>
            <a:pPr>
              <a:lnSpc>
                <a:spcPct val="107000"/>
              </a:lnSpc>
              <a:spcAft>
                <a:spcPts val="800"/>
              </a:spcAft>
              <a:buNone/>
            </a:pPr>
            <a:r>
              <a:rPr lang="en-AU" sz="3600" kern="100" dirty="0">
                <a:effectLst/>
                <a:latin typeface="Aptos" panose="020B0004020202020204" pitchFamily="34" charset="0"/>
                <a:ea typeface="Aptos" panose="020B0004020202020204" pitchFamily="34" charset="0"/>
                <a:cs typeface="Times New Roman" panose="02020603050405020304" pitchFamily="18" charset="0"/>
              </a:rPr>
              <a:t>2017 analysis of 216 events between 1950 and 2014 that threated safety or damaged human health or property. </a:t>
            </a:r>
          </a:p>
          <a:p>
            <a:pPr>
              <a:lnSpc>
                <a:spcPct val="107000"/>
              </a:lnSpc>
              <a:spcAft>
                <a:spcPts val="800"/>
              </a:spcAft>
              <a:buNone/>
            </a:pPr>
            <a:r>
              <a:rPr lang="en-AU" sz="3600" kern="100" dirty="0">
                <a:effectLst/>
                <a:latin typeface="Aptos" panose="020B0004020202020204" pitchFamily="34" charset="0"/>
                <a:ea typeface="Aptos" panose="020B0004020202020204" pitchFamily="34" charset="0"/>
                <a:cs typeface="Times New Roman" panose="02020603050405020304" pitchFamily="18" charset="0"/>
              </a:rPr>
              <a:t>Suggested:</a:t>
            </a:r>
          </a:p>
          <a:p>
            <a:pPr>
              <a:lnSpc>
                <a:spcPct val="107000"/>
              </a:lnSpc>
              <a:spcAft>
                <a:spcPts val="800"/>
              </a:spcAft>
            </a:pPr>
            <a:r>
              <a:rPr lang="en-AU" sz="3600" kern="100" dirty="0">
                <a:effectLst/>
                <a:latin typeface="Aptos" panose="020B0004020202020204" pitchFamily="34" charset="0"/>
                <a:ea typeface="Aptos" panose="020B0004020202020204" pitchFamily="34" charset="0"/>
                <a:cs typeface="Times New Roman" panose="02020603050405020304" pitchFamily="18" charset="0"/>
              </a:rPr>
              <a:t>One event per year worldwide</a:t>
            </a:r>
          </a:p>
          <a:p>
            <a:pPr>
              <a:lnSpc>
                <a:spcPct val="107000"/>
              </a:lnSpc>
              <a:spcAft>
                <a:spcPts val="800"/>
              </a:spcAft>
            </a:pPr>
            <a:r>
              <a:rPr lang="en-AU" sz="3600" kern="100" dirty="0">
                <a:effectLst/>
                <a:latin typeface="Aptos" panose="020B0004020202020204" pitchFamily="34" charset="0"/>
                <a:ea typeface="Aptos" panose="020B0004020202020204" pitchFamily="34" charset="0"/>
                <a:cs typeface="Times New Roman" panose="02020603050405020304" pitchFamily="18" charset="0"/>
              </a:rPr>
              <a:t>50% chance of a Fukushima magnitude (or greater) event happening within 62 years </a:t>
            </a:r>
            <a:endParaRPr lang="en-AU" sz="3600" kern="100" dirty="0">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Aft>
                <a:spcPts val="800"/>
              </a:spcAft>
              <a:buNone/>
            </a:pPr>
            <a:endParaRPr lang="en-AU"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Aft>
                <a:spcPts val="800"/>
              </a:spcAft>
              <a:buNone/>
            </a:pPr>
            <a:endParaRPr lang="en-AU"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Aft>
                <a:spcPts val="800"/>
              </a:spcAft>
              <a:buNone/>
            </a:pPr>
            <a:endParaRPr lang="en-AU" sz="900" kern="100" dirty="0">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Aft>
                <a:spcPts val="800"/>
              </a:spcAft>
              <a:buNone/>
            </a:pPr>
            <a:endParaRPr lang="en-AU" sz="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r">
              <a:lnSpc>
                <a:spcPct val="107000"/>
              </a:lnSpc>
              <a:spcAft>
                <a:spcPts val="800"/>
              </a:spcAft>
              <a:buNone/>
            </a:pPr>
            <a:r>
              <a:rPr lang="en-AU" sz="900" kern="100" dirty="0">
                <a:effectLst/>
                <a:latin typeface="Aptos" panose="020B0004020202020204" pitchFamily="34" charset="0"/>
                <a:ea typeface="Aptos" panose="020B0004020202020204" pitchFamily="34" charset="0"/>
                <a:cs typeface="Times New Roman" panose="02020603050405020304" pitchFamily="18" charset="0"/>
              </a:rPr>
              <a:t>Wheatley S, </a:t>
            </a:r>
            <a:r>
              <a:rPr lang="en-AU" sz="900" kern="100" dirty="0" err="1">
                <a:effectLst/>
                <a:latin typeface="Aptos" panose="020B0004020202020204" pitchFamily="34" charset="0"/>
                <a:ea typeface="Aptos" panose="020B0004020202020204" pitchFamily="34" charset="0"/>
                <a:cs typeface="Times New Roman" panose="02020603050405020304" pitchFamily="18" charset="0"/>
              </a:rPr>
              <a:t>Sovacool</a:t>
            </a:r>
            <a:r>
              <a:rPr lang="en-AU" sz="900" kern="100" dirty="0">
                <a:effectLst/>
                <a:latin typeface="Aptos" panose="020B0004020202020204" pitchFamily="34" charset="0"/>
                <a:ea typeface="Aptos" panose="020B0004020202020204" pitchFamily="34" charset="0"/>
                <a:cs typeface="Times New Roman" panose="02020603050405020304" pitchFamily="18" charset="0"/>
              </a:rPr>
              <a:t> B, </a:t>
            </a:r>
            <a:r>
              <a:rPr lang="en-AU" sz="900" kern="100" dirty="0" err="1">
                <a:effectLst/>
                <a:latin typeface="Aptos" panose="020B0004020202020204" pitchFamily="34" charset="0"/>
                <a:ea typeface="Aptos" panose="020B0004020202020204" pitchFamily="34" charset="0"/>
                <a:cs typeface="Times New Roman" panose="02020603050405020304" pitchFamily="18" charset="0"/>
              </a:rPr>
              <a:t>Sornette</a:t>
            </a:r>
            <a:r>
              <a:rPr lang="en-AU" sz="900" kern="100" dirty="0">
                <a:effectLst/>
                <a:latin typeface="Aptos" panose="020B0004020202020204" pitchFamily="34" charset="0"/>
                <a:ea typeface="Aptos" panose="020B0004020202020204" pitchFamily="34" charset="0"/>
                <a:cs typeface="Times New Roman" panose="02020603050405020304" pitchFamily="18" charset="0"/>
              </a:rPr>
              <a:t> D. Of Disasters and Dragon Kings: A Statistical Analysis of Nuclear Power Incidents and Accidents. Risk Analysis. January 2017;37(1):99-115. </a:t>
            </a:r>
            <a:r>
              <a:rPr lang="en-AU" sz="900" u="sng" kern="100" dirty="0">
                <a:solidFill>
                  <a:srgbClr val="1155CC"/>
                </a:solidFill>
                <a:effectLst/>
                <a:latin typeface="Aptos" panose="020B0004020202020204" pitchFamily="34" charset="0"/>
                <a:ea typeface="Aptos" panose="020B0004020202020204" pitchFamily="34" charset="0"/>
                <a:cs typeface="Times New Roman" panose="02020603050405020304" pitchFamily="18" charset="0"/>
                <a:hlinkClick r:id="rId2"/>
              </a:rPr>
              <a:t>https://doi.org/10.1111/risa.12587</a:t>
            </a:r>
            <a:endParaRPr lang="en-AU" sz="9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961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572916" y="445189"/>
            <a:ext cx="11441927" cy="1017766"/>
          </a:xfrm>
        </p:spPr>
        <p:txBody>
          <a:bodyPr>
            <a:noAutofit/>
          </a:bodyPr>
          <a:lstStyle/>
          <a:p>
            <a:r>
              <a:rPr lang="en-US" b="1" dirty="0">
                <a:latin typeface="Calibri" charset="0"/>
              </a:rPr>
              <a:t>Nuclear reactor core meltdown/INES 4 accidents</a:t>
            </a:r>
          </a:p>
        </p:txBody>
      </p:sp>
      <p:sp>
        <p:nvSpPr>
          <p:cNvPr id="227330" name="Content Placeholder 2"/>
          <p:cNvSpPr>
            <a:spLocks noGrp="1"/>
          </p:cNvSpPr>
          <p:nvPr>
            <p:ph idx="1"/>
          </p:nvPr>
        </p:nvSpPr>
        <p:spPr>
          <a:xfrm>
            <a:off x="993745" y="1909329"/>
            <a:ext cx="10918134" cy="5269410"/>
          </a:xfrm>
        </p:spPr>
        <p:txBody>
          <a:bodyPr>
            <a:normAutofit/>
          </a:bodyPr>
          <a:lstStyle/>
          <a:p>
            <a:pPr marL="0" indent="0">
              <a:buNone/>
            </a:pPr>
            <a:r>
              <a:rPr lang="en-US" sz="2400" dirty="0">
                <a:latin typeface="Calibri" charset="0"/>
              </a:rPr>
              <a:t>(INES 4 = high probability of significant public exposure)</a:t>
            </a:r>
          </a:p>
          <a:p>
            <a:pPr marL="0" indent="0">
              <a:buNone/>
            </a:pPr>
            <a:endParaRPr lang="en-US" sz="2400" dirty="0">
              <a:latin typeface="Calibri" charset="0"/>
            </a:endParaRPr>
          </a:p>
          <a:p>
            <a:pPr marL="0" indent="0">
              <a:buNone/>
            </a:pPr>
            <a:r>
              <a:rPr lang="en-US" sz="2400" dirty="0">
                <a:latin typeface="Calibri" charset="0"/>
              </a:rPr>
              <a:t>Total of 20+ including Fukushima Daiichi 1-3</a:t>
            </a:r>
          </a:p>
          <a:p>
            <a:endParaRPr lang="en-US" sz="800" dirty="0">
              <a:latin typeface="Calibri" charset="0"/>
            </a:endParaRPr>
          </a:p>
          <a:p>
            <a:r>
              <a:rPr lang="en-US" sz="2400" dirty="0">
                <a:latin typeface="Calibri" charset="0"/>
              </a:rPr>
              <a:t>13 power reactors, multiple types</a:t>
            </a:r>
            <a:endParaRPr lang="en-US" sz="800" dirty="0">
              <a:latin typeface="Calibri" charset="0"/>
            </a:endParaRPr>
          </a:p>
          <a:p>
            <a:r>
              <a:rPr lang="en-US" sz="2400" dirty="0">
                <a:latin typeface="Calibri" charset="0"/>
              </a:rPr>
              <a:t>All now permanently shut down</a:t>
            </a:r>
          </a:p>
          <a:p>
            <a:endParaRPr lang="en-US" sz="800" dirty="0">
              <a:latin typeface="Calibri" charset="0"/>
            </a:endParaRPr>
          </a:p>
          <a:p>
            <a:pPr marL="0" indent="0">
              <a:buNone/>
            </a:pPr>
            <a:r>
              <a:rPr lang="en-US" sz="2400" b="1" dirty="0">
                <a:latin typeface="Calibri" charset="0"/>
              </a:rPr>
              <a:t>Core melt accidents: 1 in 1300 reactor years</a:t>
            </a:r>
            <a:endParaRPr lang="en-US" sz="800" b="1" dirty="0">
              <a:latin typeface="Calibri" charset="0"/>
            </a:endParaRPr>
          </a:p>
          <a:p>
            <a:pPr marL="0" indent="0">
              <a:buNone/>
            </a:pPr>
            <a:r>
              <a:rPr lang="en-US" sz="2400" b="1" dirty="0">
                <a:latin typeface="Calibri" charset="0"/>
              </a:rPr>
              <a:t>Many near-misses</a:t>
            </a:r>
          </a:p>
          <a:p>
            <a:endParaRPr lang="en-US" sz="800" dirty="0">
              <a:latin typeface="Calibri" charset="0"/>
            </a:endParaRPr>
          </a:p>
          <a:p>
            <a:pPr marL="914400" lvl="2" indent="0" algn="r">
              <a:buNone/>
            </a:pPr>
            <a:r>
              <a:rPr lang="en-US" sz="900" dirty="0">
                <a:latin typeface="Calibri" charset="0"/>
              </a:rPr>
              <a:t>Burns, Ewing and </a:t>
            </a:r>
            <a:r>
              <a:rPr lang="en-US" sz="900" dirty="0" err="1">
                <a:latin typeface="Calibri" charset="0"/>
              </a:rPr>
              <a:t>Navrotsky</a:t>
            </a:r>
            <a:r>
              <a:rPr lang="en-US" sz="900" dirty="0">
                <a:latin typeface="Calibri" charset="0"/>
              </a:rPr>
              <a:t>, Science, 2012</a:t>
            </a:r>
          </a:p>
          <a:p>
            <a:pPr marL="914400" lvl="2" indent="0" algn="r">
              <a:buNone/>
            </a:pPr>
            <a:r>
              <a:rPr lang="en-US" sz="900" dirty="0">
                <a:latin typeface="Calibri" charset="0"/>
              </a:rPr>
              <a:t>Brice Smith, Insurmountable risks IEER 2006 </a:t>
            </a:r>
          </a:p>
          <a:p>
            <a:pPr marL="914400" lvl="2" indent="0" algn="r">
              <a:buNone/>
            </a:pPr>
            <a:r>
              <a:rPr lang="en-US" sz="900" dirty="0">
                <a:latin typeface="Calibri" charset="0"/>
              </a:rPr>
              <a:t>Thomas Cochran, NRDC US Senate testimony 12.4.11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0393-E508-11CF-3762-1E45E4687D4F}"/>
              </a:ext>
            </a:extLst>
          </p:cNvPr>
          <p:cNvSpPr>
            <a:spLocks noGrp="1"/>
          </p:cNvSpPr>
          <p:nvPr>
            <p:ph type="title"/>
          </p:nvPr>
        </p:nvSpPr>
        <p:spPr>
          <a:xfrm>
            <a:off x="246489" y="365125"/>
            <a:ext cx="11815640" cy="1325563"/>
          </a:xfrm>
        </p:spPr>
        <p:txBody>
          <a:bodyPr/>
          <a:lstStyle/>
          <a:p>
            <a:r>
              <a:rPr lang="en-AU" dirty="0"/>
              <a:t>Accident fall out 				</a:t>
            </a:r>
            <a:r>
              <a:rPr lang="en-AU" u="sng" dirty="0"/>
              <a:t>nuclearplume.au </a:t>
            </a:r>
          </a:p>
        </p:txBody>
      </p:sp>
      <p:pic>
        <p:nvPicPr>
          <p:cNvPr id="4" name="Picture 3">
            <a:extLst>
              <a:ext uri="{FF2B5EF4-FFF2-40B4-BE49-F238E27FC236}">
                <a16:creationId xmlns:a16="http://schemas.microsoft.com/office/drawing/2014/main" id="{E6ECA435-4A69-E827-D609-B142225065C0}"/>
              </a:ext>
            </a:extLst>
          </p:cNvPr>
          <p:cNvPicPr>
            <a:picLocks noChangeAspect="1"/>
          </p:cNvPicPr>
          <p:nvPr/>
        </p:nvPicPr>
        <p:blipFill>
          <a:blip r:embed="rId2"/>
          <a:stretch>
            <a:fillRect/>
          </a:stretch>
        </p:blipFill>
        <p:spPr>
          <a:xfrm>
            <a:off x="129871" y="1562108"/>
            <a:ext cx="11714398" cy="5173957"/>
          </a:xfrm>
          <a:prstGeom prst="rect">
            <a:avLst/>
          </a:prstGeom>
        </p:spPr>
      </p:pic>
    </p:spTree>
    <p:extLst>
      <p:ext uri="{BB962C8B-B14F-4D97-AF65-F5344CB8AC3E}">
        <p14:creationId xmlns:p14="http://schemas.microsoft.com/office/powerpoint/2010/main" val="239292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553BA7-FD8E-FB92-CDCE-E5CB33C0DDF6}"/>
              </a:ext>
            </a:extLst>
          </p:cNvPr>
          <p:cNvPicPr>
            <a:picLocks noGrp="1" noChangeAspect="1"/>
          </p:cNvPicPr>
          <p:nvPr>
            <p:ph idx="1"/>
          </p:nvPr>
        </p:nvPicPr>
        <p:blipFill>
          <a:blip r:embed="rId2"/>
          <a:stretch>
            <a:fillRect/>
          </a:stretch>
        </p:blipFill>
        <p:spPr>
          <a:xfrm>
            <a:off x="2071992" y="194201"/>
            <a:ext cx="6896910" cy="6525130"/>
          </a:xfrm>
        </p:spPr>
      </p:pic>
    </p:spTree>
    <p:extLst>
      <p:ext uri="{BB962C8B-B14F-4D97-AF65-F5344CB8AC3E}">
        <p14:creationId xmlns:p14="http://schemas.microsoft.com/office/powerpoint/2010/main" val="70333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91E0776-BA5B-B0D3-54BA-09517076B91D}"/>
              </a:ext>
            </a:extLst>
          </p:cNvPr>
          <p:cNvPicPr>
            <a:picLocks noGrp="1" noChangeAspect="1"/>
          </p:cNvPicPr>
          <p:nvPr>
            <p:ph idx="1"/>
          </p:nvPr>
        </p:nvPicPr>
        <p:blipFill>
          <a:blip r:embed="rId2"/>
          <a:stretch>
            <a:fillRect/>
          </a:stretch>
        </p:blipFill>
        <p:spPr>
          <a:xfrm>
            <a:off x="5925108" y="0"/>
            <a:ext cx="3942462" cy="4541823"/>
          </a:xfrm>
        </p:spPr>
      </p:pic>
      <p:pic>
        <p:nvPicPr>
          <p:cNvPr id="11" name="Picture 10">
            <a:extLst>
              <a:ext uri="{FF2B5EF4-FFF2-40B4-BE49-F238E27FC236}">
                <a16:creationId xmlns:a16="http://schemas.microsoft.com/office/drawing/2014/main" id="{BEC4B4B3-D4F3-372A-12BF-67CD9BA7248B}"/>
              </a:ext>
            </a:extLst>
          </p:cNvPr>
          <p:cNvPicPr>
            <a:picLocks noChangeAspect="1"/>
          </p:cNvPicPr>
          <p:nvPr/>
        </p:nvPicPr>
        <p:blipFill>
          <a:blip r:embed="rId3"/>
          <a:stretch>
            <a:fillRect/>
          </a:stretch>
        </p:blipFill>
        <p:spPr>
          <a:xfrm>
            <a:off x="402273" y="711162"/>
            <a:ext cx="3942462" cy="1519290"/>
          </a:xfrm>
          <a:prstGeom prst="rect">
            <a:avLst/>
          </a:prstGeom>
        </p:spPr>
      </p:pic>
      <p:sp>
        <p:nvSpPr>
          <p:cNvPr id="3" name="TextBox 2">
            <a:extLst>
              <a:ext uri="{FF2B5EF4-FFF2-40B4-BE49-F238E27FC236}">
                <a16:creationId xmlns:a16="http://schemas.microsoft.com/office/drawing/2014/main" id="{FBA32865-8B53-3992-E73C-FEC4BC3406F9}"/>
              </a:ext>
            </a:extLst>
          </p:cNvPr>
          <p:cNvSpPr txBox="1"/>
          <p:nvPr/>
        </p:nvSpPr>
        <p:spPr>
          <a:xfrm>
            <a:off x="341905" y="5033176"/>
            <a:ext cx="11600953" cy="1477328"/>
          </a:xfrm>
          <a:prstGeom prst="rect">
            <a:avLst/>
          </a:prstGeom>
          <a:noFill/>
        </p:spPr>
        <p:txBody>
          <a:bodyPr wrap="square" rtlCol="0">
            <a:spAutoFit/>
          </a:bodyPr>
          <a:lstStyle/>
          <a:p>
            <a:r>
              <a:rPr lang="en-AU" sz="2400" kern="100" dirty="0">
                <a:effectLst/>
                <a:latin typeface="Arial" panose="020B0604020202020204" pitchFamily="34" charset="0"/>
                <a:ea typeface="Aptos" panose="020B0004020202020204" pitchFamily="34" charset="0"/>
                <a:cs typeface="Times New Roman" panose="02020603050405020304" pitchFamily="18" charset="0"/>
              </a:rPr>
              <a:t>Will Traralgon, Morwell, Rosedale and surrounding areas be given Iodine tablets?</a:t>
            </a:r>
            <a:endParaRPr lang="en-AU" sz="2400" kern="100" dirty="0">
              <a:latin typeface="Arial" panose="020B0604020202020204" pitchFamily="34" charset="0"/>
              <a:ea typeface="Aptos" panose="020B0004020202020204" pitchFamily="34" charset="0"/>
              <a:cs typeface="Times New Roman" panose="02020603050405020304" pitchFamily="18" charset="0"/>
            </a:endParaRPr>
          </a:p>
          <a:p>
            <a:r>
              <a:rPr lang="en-AU" sz="2400" kern="100" dirty="0">
                <a:latin typeface="Arial" panose="020B0604020202020204" pitchFamily="34" charset="0"/>
                <a:ea typeface="Aptos" panose="020B0004020202020204" pitchFamily="34" charset="0"/>
                <a:cs typeface="Times New Roman" panose="02020603050405020304" pitchFamily="18" charset="0"/>
              </a:rPr>
              <a:t>How will everyone be notified?</a:t>
            </a:r>
          </a:p>
          <a:p>
            <a:r>
              <a:rPr lang="en-AU" sz="2400" kern="100" dirty="0">
                <a:latin typeface="Arial" panose="020B0604020202020204" pitchFamily="34" charset="0"/>
                <a:ea typeface="Aptos" panose="020B0004020202020204" pitchFamily="34" charset="0"/>
                <a:cs typeface="Times New Roman" panose="02020603050405020304" pitchFamily="18" charset="0"/>
              </a:rPr>
              <a:t>Will you know about an accident - in time?</a:t>
            </a:r>
            <a:endParaRPr lang="en-AU"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0067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0A98-AE31-3FC0-D9EB-13AB06BEDBF7}"/>
              </a:ext>
            </a:extLst>
          </p:cNvPr>
          <p:cNvSpPr>
            <a:spLocks noGrp="1"/>
          </p:cNvSpPr>
          <p:nvPr>
            <p:ph type="title"/>
          </p:nvPr>
        </p:nvSpPr>
        <p:spPr/>
        <p:txBody>
          <a:bodyPr>
            <a:normAutofit fontScale="90000"/>
          </a:bodyPr>
          <a:lstStyle/>
          <a:p>
            <a:r>
              <a:rPr lang="en-AU" b="1" dirty="0"/>
              <a:t>Reactors are v</a:t>
            </a:r>
            <a:r>
              <a:rPr lang="en-AU" sz="4400" b="1" dirty="0"/>
              <a:t>ulnerable to climate change risks</a:t>
            </a:r>
            <a:br>
              <a:rPr lang="en-AU" sz="4400" dirty="0"/>
            </a:br>
            <a:endParaRPr lang="en-AU" dirty="0"/>
          </a:p>
        </p:txBody>
      </p:sp>
      <p:sp>
        <p:nvSpPr>
          <p:cNvPr id="3" name="Content Placeholder 2">
            <a:extLst>
              <a:ext uri="{FF2B5EF4-FFF2-40B4-BE49-F238E27FC236}">
                <a16:creationId xmlns:a16="http://schemas.microsoft.com/office/drawing/2014/main" id="{B46DA3C6-A68E-56F8-FC39-B9AD19020964}"/>
              </a:ext>
            </a:extLst>
          </p:cNvPr>
          <p:cNvSpPr>
            <a:spLocks noGrp="1"/>
          </p:cNvSpPr>
          <p:nvPr>
            <p:ph idx="1"/>
          </p:nvPr>
        </p:nvSpPr>
        <p:spPr>
          <a:xfrm>
            <a:off x="143123" y="978010"/>
            <a:ext cx="11783834" cy="5514865"/>
          </a:xfrm>
        </p:spPr>
        <p:txBody>
          <a:bodyPr>
            <a:normAutofit/>
          </a:bodyPr>
          <a:lstStyle/>
          <a:p>
            <a:endParaRPr lang="en-AU" dirty="0"/>
          </a:p>
          <a:p>
            <a:pPr marL="0" indent="0">
              <a:buNone/>
            </a:pPr>
            <a:r>
              <a:rPr lang="en-AU" sz="2800" dirty="0"/>
              <a:t>Shut-downs with heatwaves, droughts</a:t>
            </a:r>
          </a:p>
          <a:p>
            <a:pPr marL="0" indent="0">
              <a:buNone/>
            </a:pPr>
            <a:r>
              <a:rPr lang="en-AU" dirty="0"/>
              <a:t>Fires </a:t>
            </a:r>
          </a:p>
          <a:p>
            <a:pPr marL="0" indent="0">
              <a:buNone/>
            </a:pPr>
            <a:r>
              <a:rPr lang="en-AU" dirty="0"/>
              <a:t>Floods</a:t>
            </a:r>
          </a:p>
          <a:p>
            <a:pPr marL="0" indent="0">
              <a:buNone/>
            </a:pPr>
            <a:r>
              <a:rPr lang="en-US" i="1" dirty="0"/>
              <a:t>“</a:t>
            </a:r>
            <a:r>
              <a:rPr lang="en-US" sz="2800" i="1" dirty="0"/>
              <a:t>In the last decade (2010-2019), the frequency of climate-related nuclear plant outages was already nearly eight times higher than in the 1990s</a:t>
            </a:r>
            <a:r>
              <a:rPr lang="en-US" i="1" dirty="0"/>
              <a:t>”</a:t>
            </a:r>
            <a:r>
              <a:rPr lang="en-US" sz="2800" dirty="0"/>
              <a:t> </a:t>
            </a:r>
          </a:p>
          <a:p>
            <a:pPr marL="0" indent="0">
              <a:buNone/>
            </a:pPr>
            <a:endParaRPr lang="en-US" dirty="0"/>
          </a:p>
          <a:p>
            <a:pPr marL="0" indent="0">
              <a:buNone/>
            </a:pPr>
            <a:r>
              <a:rPr lang="en-AU" dirty="0"/>
              <a:t>Beware statements that “new reactors are safer”</a:t>
            </a:r>
          </a:p>
          <a:p>
            <a:pPr marL="0" indent="0">
              <a:buNone/>
            </a:pPr>
            <a:r>
              <a:rPr lang="en-AU" dirty="0"/>
              <a:t>That’s what they always say about new reactors… and not true. </a:t>
            </a:r>
          </a:p>
          <a:p>
            <a:pPr marL="0" indent="0">
              <a:buNone/>
            </a:pPr>
            <a:r>
              <a:rPr lang="en-AU" dirty="0"/>
              <a:t>Not proven until decades of operation.</a:t>
            </a:r>
          </a:p>
          <a:p>
            <a:pPr marL="0" indent="0" algn="r">
              <a:buNone/>
            </a:pPr>
            <a:r>
              <a:rPr lang="en-US" sz="900" i="0" u="none" strike="noStrike" baseline="0" dirty="0">
                <a:latin typeface="Myriad Pro"/>
              </a:rPr>
              <a:t>Nuclear is not the solution: the folly of atomic power in the age of climate change, by M. V. Ramana, London, Verso, 2024, </a:t>
            </a:r>
            <a:endParaRPr lang="en-AU" sz="900" dirty="0"/>
          </a:p>
          <a:p>
            <a:endParaRPr lang="en-AU" dirty="0"/>
          </a:p>
        </p:txBody>
      </p:sp>
    </p:spTree>
    <p:extLst>
      <p:ext uri="{BB962C8B-B14F-4D97-AF65-F5344CB8AC3E}">
        <p14:creationId xmlns:p14="http://schemas.microsoft.com/office/powerpoint/2010/main" val="2988898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AE68-8051-33CC-9CF7-7E7E938FD376}"/>
              </a:ext>
            </a:extLst>
          </p:cNvPr>
          <p:cNvSpPr>
            <a:spLocks noGrp="1"/>
          </p:cNvSpPr>
          <p:nvPr>
            <p:ph type="title"/>
          </p:nvPr>
        </p:nvSpPr>
        <p:spPr/>
        <p:txBody>
          <a:bodyPr/>
          <a:lstStyle/>
          <a:p>
            <a:r>
              <a:rPr lang="en-AU" dirty="0"/>
              <a:t>Misleading claims</a:t>
            </a:r>
          </a:p>
        </p:txBody>
      </p:sp>
      <p:sp>
        <p:nvSpPr>
          <p:cNvPr id="3" name="Content Placeholder 2">
            <a:extLst>
              <a:ext uri="{FF2B5EF4-FFF2-40B4-BE49-F238E27FC236}">
                <a16:creationId xmlns:a16="http://schemas.microsoft.com/office/drawing/2014/main" id="{4D98EE79-0A62-334C-BF6A-2A678418B104}"/>
              </a:ext>
            </a:extLst>
          </p:cNvPr>
          <p:cNvSpPr>
            <a:spLocks noGrp="1"/>
          </p:cNvSpPr>
          <p:nvPr>
            <p:ph idx="1"/>
          </p:nvPr>
        </p:nvSpPr>
        <p:spPr>
          <a:xfrm>
            <a:off x="262393" y="1825625"/>
            <a:ext cx="11091407" cy="4351338"/>
          </a:xfrm>
        </p:spPr>
        <p:txBody>
          <a:bodyPr>
            <a:normAutofit/>
          </a:bodyPr>
          <a:lstStyle/>
          <a:p>
            <a:pPr marL="0" indent="0">
              <a:buNone/>
            </a:pPr>
            <a:r>
              <a:rPr lang="en-AU" dirty="0"/>
              <a:t>Repeated claims linking radiology, radiotherapy and nuclear medicine to nuclear power:</a:t>
            </a:r>
          </a:p>
          <a:p>
            <a:pPr marL="0" indent="0">
              <a:buNone/>
            </a:pPr>
            <a:endParaRPr lang="en-AU" dirty="0">
              <a:solidFill>
                <a:srgbClr val="FF0000"/>
              </a:solidFill>
            </a:endParaRPr>
          </a:p>
          <a:p>
            <a:pPr marL="0" indent="0">
              <a:buNone/>
            </a:pPr>
            <a:r>
              <a:rPr lang="en-AU" dirty="0"/>
              <a:t>“Nuclear energy already plays a major role in medicine and healthcare, diagnosing and treating thousands of Australians every day”. </a:t>
            </a:r>
          </a:p>
          <a:p>
            <a:endParaRPr lang="en-AU" dirty="0"/>
          </a:p>
          <a:p>
            <a:pPr marL="0" indent="0">
              <a:buNone/>
            </a:pPr>
            <a:endParaRPr lang="en-US" sz="2800" dirty="0"/>
          </a:p>
          <a:p>
            <a:pPr marL="0" indent="0">
              <a:buNone/>
            </a:pPr>
            <a:r>
              <a:rPr lang="en-US" sz="2800" dirty="0"/>
              <a:t>Nuclear medicine has nothing to do with getting nuclear power</a:t>
            </a:r>
          </a:p>
          <a:p>
            <a:pPr marL="0" indent="0">
              <a:buNone/>
            </a:pPr>
            <a:endParaRPr lang="en-AU" dirty="0"/>
          </a:p>
        </p:txBody>
      </p:sp>
    </p:spTree>
    <p:extLst>
      <p:ext uri="{BB962C8B-B14F-4D97-AF65-F5344CB8AC3E}">
        <p14:creationId xmlns:p14="http://schemas.microsoft.com/office/powerpoint/2010/main" val="321272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1C71-8A34-FD0A-B59B-666F1EF1437F}"/>
              </a:ext>
            </a:extLst>
          </p:cNvPr>
          <p:cNvSpPr>
            <a:spLocks noGrp="1"/>
          </p:cNvSpPr>
          <p:nvPr>
            <p:ph type="ctrTitle"/>
          </p:nvPr>
        </p:nvSpPr>
        <p:spPr>
          <a:xfrm>
            <a:off x="826936" y="1486893"/>
            <a:ext cx="7116417" cy="3164619"/>
          </a:xfrm>
        </p:spPr>
        <p:txBody>
          <a:bodyPr>
            <a:normAutofit fontScale="90000"/>
          </a:bodyPr>
          <a:lstStyle/>
          <a:p>
            <a:r>
              <a:rPr lang="en-AU" dirty="0"/>
              <a:t>Workers</a:t>
            </a:r>
            <a:br>
              <a:rPr lang="en-AU" dirty="0"/>
            </a:br>
            <a:r>
              <a:rPr lang="en-AU" dirty="0"/>
              <a:t>Communities</a:t>
            </a:r>
            <a:br>
              <a:rPr lang="en-AU" dirty="0"/>
            </a:br>
            <a:r>
              <a:rPr lang="en-AU" dirty="0"/>
              <a:t>Australia</a:t>
            </a:r>
            <a:br>
              <a:rPr lang="en-AU" dirty="0"/>
            </a:br>
            <a:r>
              <a:rPr lang="en-AU" dirty="0"/>
              <a:t>Globally</a:t>
            </a:r>
          </a:p>
        </p:txBody>
      </p:sp>
      <p:sp>
        <p:nvSpPr>
          <p:cNvPr id="3" name="Subtitle 2">
            <a:extLst>
              <a:ext uri="{FF2B5EF4-FFF2-40B4-BE49-F238E27FC236}">
                <a16:creationId xmlns:a16="http://schemas.microsoft.com/office/drawing/2014/main" id="{0130B683-6D36-04D1-5FC4-432A6184A3A6}"/>
              </a:ext>
            </a:extLst>
          </p:cNvPr>
          <p:cNvSpPr>
            <a:spLocks noGrp="1"/>
          </p:cNvSpPr>
          <p:nvPr>
            <p:ph type="subTitle" idx="1"/>
          </p:nvPr>
        </p:nvSpPr>
        <p:spPr>
          <a:xfrm>
            <a:off x="4458712" y="5135527"/>
            <a:ext cx="7583937" cy="1057938"/>
          </a:xfrm>
        </p:spPr>
        <p:txBody>
          <a:bodyPr>
            <a:normAutofit/>
          </a:bodyPr>
          <a:lstStyle/>
          <a:p>
            <a:r>
              <a:rPr lang="en-AU" dirty="0"/>
              <a:t>An evidence-based approach</a:t>
            </a:r>
          </a:p>
          <a:p>
            <a:r>
              <a:rPr lang="en-AU" dirty="0"/>
              <a:t>	Thanks to A/Prof Tilman Ruff and Dr Jim Green</a:t>
            </a:r>
          </a:p>
        </p:txBody>
      </p:sp>
    </p:spTree>
    <p:extLst>
      <p:ext uri="{BB962C8B-B14F-4D97-AF65-F5344CB8AC3E}">
        <p14:creationId xmlns:p14="http://schemas.microsoft.com/office/powerpoint/2010/main" val="85888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91DF-1693-5E20-257A-4B1DFD6BF054}"/>
              </a:ext>
            </a:extLst>
          </p:cNvPr>
          <p:cNvSpPr>
            <a:spLocks noGrp="1"/>
          </p:cNvSpPr>
          <p:nvPr>
            <p:ph type="title"/>
          </p:nvPr>
        </p:nvSpPr>
        <p:spPr/>
        <p:txBody>
          <a:bodyPr/>
          <a:lstStyle/>
          <a:p>
            <a:r>
              <a:rPr lang="en-AU" dirty="0"/>
              <a:t>False claims about nuclear power</a:t>
            </a:r>
          </a:p>
        </p:txBody>
      </p:sp>
      <p:pic>
        <p:nvPicPr>
          <p:cNvPr id="5" name="Content Placeholder 4">
            <a:extLst>
              <a:ext uri="{FF2B5EF4-FFF2-40B4-BE49-F238E27FC236}">
                <a16:creationId xmlns:a16="http://schemas.microsoft.com/office/drawing/2014/main" id="{554F1A8C-EF40-3BC1-9E64-0A8D0A167048}"/>
              </a:ext>
            </a:extLst>
          </p:cNvPr>
          <p:cNvPicPr>
            <a:picLocks noGrp="1" noChangeAspect="1"/>
          </p:cNvPicPr>
          <p:nvPr>
            <p:ph idx="1"/>
          </p:nvPr>
        </p:nvPicPr>
        <p:blipFill>
          <a:blip r:embed="rId3"/>
          <a:stretch>
            <a:fillRect/>
          </a:stretch>
        </p:blipFill>
        <p:spPr>
          <a:xfrm>
            <a:off x="1260089" y="1629367"/>
            <a:ext cx="9445082" cy="4549857"/>
          </a:xfrm>
        </p:spPr>
      </p:pic>
    </p:spTree>
    <p:extLst>
      <p:ext uri="{BB962C8B-B14F-4D97-AF65-F5344CB8AC3E}">
        <p14:creationId xmlns:p14="http://schemas.microsoft.com/office/powerpoint/2010/main" val="129153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5983A-0C36-484E-9233-D95A0F23748C}"/>
              </a:ext>
            </a:extLst>
          </p:cNvPr>
          <p:cNvSpPr txBox="1"/>
          <p:nvPr/>
        </p:nvSpPr>
        <p:spPr>
          <a:xfrm>
            <a:off x="351127" y="221328"/>
            <a:ext cx="10336696" cy="769441"/>
          </a:xfrm>
          <a:prstGeom prst="rect">
            <a:avLst/>
          </a:prstGeom>
          <a:noFill/>
        </p:spPr>
        <p:txBody>
          <a:bodyPr wrap="square" rtlCol="0">
            <a:spAutoFit/>
          </a:bodyPr>
          <a:lstStyle/>
          <a:p>
            <a:r>
              <a:rPr lang="en-AU" sz="4400" dirty="0"/>
              <a:t>Attacks</a:t>
            </a:r>
          </a:p>
        </p:txBody>
      </p:sp>
      <p:pic>
        <p:nvPicPr>
          <p:cNvPr id="9" name="Content Placeholder 8">
            <a:extLst>
              <a:ext uri="{FF2B5EF4-FFF2-40B4-BE49-F238E27FC236}">
                <a16:creationId xmlns:a16="http://schemas.microsoft.com/office/drawing/2014/main" id="{B9028320-4515-C41E-B13E-8F3280BB47D0}"/>
              </a:ext>
            </a:extLst>
          </p:cNvPr>
          <p:cNvPicPr>
            <a:picLocks noGrp="1" noChangeAspect="1"/>
          </p:cNvPicPr>
          <p:nvPr>
            <p:ph idx="1"/>
          </p:nvPr>
        </p:nvPicPr>
        <p:blipFill>
          <a:blip r:embed="rId2"/>
          <a:stretch>
            <a:fillRect/>
          </a:stretch>
        </p:blipFill>
        <p:spPr>
          <a:xfrm>
            <a:off x="968968" y="850790"/>
            <a:ext cx="9892514" cy="2744734"/>
          </a:xfrm>
        </p:spPr>
      </p:pic>
      <p:sp>
        <p:nvSpPr>
          <p:cNvPr id="7" name="TextBox 6">
            <a:extLst>
              <a:ext uri="{FF2B5EF4-FFF2-40B4-BE49-F238E27FC236}">
                <a16:creationId xmlns:a16="http://schemas.microsoft.com/office/drawing/2014/main" id="{B6AC7253-6D5C-185D-1E83-C09304E4B8AF}"/>
              </a:ext>
            </a:extLst>
          </p:cNvPr>
          <p:cNvSpPr txBox="1"/>
          <p:nvPr/>
        </p:nvSpPr>
        <p:spPr>
          <a:xfrm>
            <a:off x="351127" y="3774350"/>
            <a:ext cx="11014368" cy="2308324"/>
          </a:xfrm>
          <a:prstGeom prst="rect">
            <a:avLst/>
          </a:prstGeom>
          <a:noFill/>
        </p:spPr>
        <p:txBody>
          <a:bodyPr wrap="square">
            <a:spAutoFit/>
          </a:bodyPr>
          <a:lstStyle/>
          <a:p>
            <a:r>
              <a:rPr lang="en-AU" sz="3600" b="1" dirty="0"/>
              <a:t>The Australian Security Leaders Climate Group</a:t>
            </a:r>
          </a:p>
          <a:p>
            <a:r>
              <a:rPr lang="en-AU" sz="3600" b="1" dirty="0"/>
              <a:t> </a:t>
            </a:r>
            <a:r>
              <a:rPr lang="en-AU" sz="3600" dirty="0"/>
              <a:t>“</a:t>
            </a:r>
            <a:r>
              <a:rPr lang="en-US" sz="3600" dirty="0"/>
              <a:t>Australia should not proceed with the proposed plan for nuclear power stations due to the climate and security consequences they pose to the nation”</a:t>
            </a:r>
            <a:endParaRPr lang="en-AU" sz="3600" dirty="0"/>
          </a:p>
        </p:txBody>
      </p:sp>
    </p:spTree>
    <p:extLst>
      <p:ext uri="{BB962C8B-B14F-4D97-AF65-F5344CB8AC3E}">
        <p14:creationId xmlns:p14="http://schemas.microsoft.com/office/powerpoint/2010/main" val="1231283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B915-B6ED-8543-E629-3BB3DB02BDCB}"/>
              </a:ext>
            </a:extLst>
          </p:cNvPr>
          <p:cNvSpPr>
            <a:spLocks noGrp="1"/>
          </p:cNvSpPr>
          <p:nvPr>
            <p:ph type="title"/>
          </p:nvPr>
        </p:nvSpPr>
        <p:spPr/>
        <p:txBody>
          <a:bodyPr/>
          <a:lstStyle/>
          <a:p>
            <a:r>
              <a:rPr lang="en-AU" dirty="0"/>
              <a:t>Admiral Chris Barrie- former head of Australian Defence Force</a:t>
            </a:r>
          </a:p>
        </p:txBody>
      </p:sp>
      <p:sp>
        <p:nvSpPr>
          <p:cNvPr id="8" name="Content Placeholder 7">
            <a:extLst>
              <a:ext uri="{FF2B5EF4-FFF2-40B4-BE49-F238E27FC236}">
                <a16:creationId xmlns:a16="http://schemas.microsoft.com/office/drawing/2014/main" id="{F424F36F-9CAF-D30F-4E97-7A83B4973558}"/>
              </a:ext>
            </a:extLst>
          </p:cNvPr>
          <p:cNvSpPr>
            <a:spLocks noGrp="1"/>
          </p:cNvSpPr>
          <p:nvPr>
            <p:ph idx="1"/>
          </p:nvPr>
        </p:nvSpPr>
        <p:spPr>
          <a:xfrm>
            <a:off x="492980" y="2684366"/>
            <a:ext cx="11298804" cy="4113999"/>
          </a:xfrm>
        </p:spPr>
        <p:txBody>
          <a:bodyPr/>
          <a:lstStyle/>
          <a:p>
            <a:r>
              <a:rPr lang="en-AU" dirty="0"/>
              <a:t>Every nuclear power facility is a </a:t>
            </a:r>
            <a:r>
              <a:rPr lang="en-AU" b="1" dirty="0"/>
              <a:t>potential dirty bomb </a:t>
            </a:r>
            <a:r>
              <a:rPr lang="en-AU" dirty="0"/>
              <a:t>because rupture of the containment facilities can cause devastating damage.”</a:t>
            </a:r>
          </a:p>
          <a:p>
            <a:endParaRPr lang="en-AU" dirty="0"/>
          </a:p>
          <a:p>
            <a:r>
              <a:rPr lang="en-AU" dirty="0"/>
              <a:t>“Modern warfare is increasingly focused on missiles and uncrewed arial systems (drones) and with the proposed power stations all located within 100 km of the coast, </a:t>
            </a:r>
            <a:r>
              <a:rPr lang="en-AU" b="1" dirty="0"/>
              <a:t>they are a clear and accessible target.”</a:t>
            </a:r>
          </a:p>
          <a:p>
            <a:endParaRPr lang="en-AU" b="1" dirty="0"/>
          </a:p>
          <a:p>
            <a:r>
              <a:rPr lang="en-AU" dirty="0"/>
              <a:t>Prolong coal and gas </a:t>
            </a:r>
            <a:r>
              <a:rPr lang="en-AU" b="1" dirty="0"/>
              <a:t>“Derail our climate targets”</a:t>
            </a:r>
          </a:p>
          <a:p>
            <a:pPr marL="0" indent="0">
              <a:buNone/>
            </a:pPr>
            <a:endParaRPr lang="en-AU" dirty="0"/>
          </a:p>
        </p:txBody>
      </p:sp>
    </p:spTree>
    <p:extLst>
      <p:ext uri="{BB962C8B-B14F-4D97-AF65-F5344CB8AC3E}">
        <p14:creationId xmlns:p14="http://schemas.microsoft.com/office/powerpoint/2010/main" val="1970875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F70F-E693-CE62-A4A1-BA45F794CFCF}"/>
              </a:ext>
            </a:extLst>
          </p:cNvPr>
          <p:cNvSpPr>
            <a:spLocks noGrp="1"/>
          </p:cNvSpPr>
          <p:nvPr>
            <p:ph type="title"/>
          </p:nvPr>
        </p:nvSpPr>
        <p:spPr/>
        <p:txBody>
          <a:bodyPr/>
          <a:lstStyle/>
          <a:p>
            <a:pPr marL="0" indent="0">
              <a:buNone/>
            </a:pPr>
            <a:r>
              <a:rPr lang="en-AU" sz="4400" b="1" dirty="0"/>
              <a:t>Vulnerable in peace as well</a:t>
            </a:r>
          </a:p>
        </p:txBody>
      </p:sp>
      <p:sp>
        <p:nvSpPr>
          <p:cNvPr id="3" name="Content Placeholder 2">
            <a:extLst>
              <a:ext uri="{FF2B5EF4-FFF2-40B4-BE49-F238E27FC236}">
                <a16:creationId xmlns:a16="http://schemas.microsoft.com/office/drawing/2014/main" id="{894799F8-6634-E6FE-11EA-84D22E53B52D}"/>
              </a:ext>
            </a:extLst>
          </p:cNvPr>
          <p:cNvSpPr>
            <a:spLocks noGrp="1"/>
          </p:cNvSpPr>
          <p:nvPr>
            <p:ph idx="1"/>
          </p:nvPr>
        </p:nvSpPr>
        <p:spPr/>
        <p:txBody>
          <a:bodyPr>
            <a:normAutofit/>
          </a:bodyPr>
          <a:lstStyle/>
          <a:p>
            <a:r>
              <a:rPr lang="en-AU" sz="4000" dirty="0"/>
              <a:t>1983- 2007 There were 10 security incidents regarding Lucas Heights </a:t>
            </a:r>
          </a:p>
          <a:p>
            <a:endParaRPr lang="en-AU" sz="4000" dirty="0"/>
          </a:p>
          <a:p>
            <a:r>
              <a:rPr lang="en-AU" sz="4000" dirty="0">
                <a:effectLst/>
                <a:latin typeface="Arial" panose="020B0604020202020204" pitchFamily="34" charset="0"/>
                <a:ea typeface="Aptos" panose="020B0004020202020204" pitchFamily="34" charset="0"/>
                <a:cs typeface="Times New Roman" panose="02020603050405020304" pitchFamily="18" charset="0"/>
              </a:rPr>
              <a:t>With more sophisticated technologies, attacks by terrorists or criminals get easier, with AI, cyberattack, missiles and drones.</a:t>
            </a:r>
            <a:endParaRPr lang="en-AU" sz="4000" dirty="0">
              <a:effectLst/>
              <a:latin typeface="Aptos" panose="020B0004020202020204" pitchFamily="34" charset="0"/>
              <a:ea typeface="Aptos" panose="020B0004020202020204" pitchFamily="34" charset="0"/>
              <a:cs typeface="Times New Roman" panose="02020603050405020304" pitchFamily="18" charset="0"/>
            </a:endParaRPr>
          </a:p>
          <a:p>
            <a:endParaRPr lang="en-AU" sz="4000" dirty="0"/>
          </a:p>
          <a:p>
            <a:endParaRPr lang="en-AU" dirty="0"/>
          </a:p>
        </p:txBody>
      </p:sp>
    </p:spTree>
    <p:extLst>
      <p:ext uri="{BB962C8B-B14F-4D97-AF65-F5344CB8AC3E}">
        <p14:creationId xmlns:p14="http://schemas.microsoft.com/office/powerpoint/2010/main" val="221750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97A4-9067-C31F-FD65-E8DE0E178CB4}"/>
              </a:ext>
            </a:extLst>
          </p:cNvPr>
          <p:cNvSpPr>
            <a:spLocks noGrp="1"/>
          </p:cNvSpPr>
          <p:nvPr>
            <p:ph type="title"/>
          </p:nvPr>
        </p:nvSpPr>
        <p:spPr/>
        <p:txBody>
          <a:bodyPr/>
          <a:lstStyle/>
          <a:p>
            <a:r>
              <a:rPr lang="en-AU" b="1" dirty="0"/>
              <a:t>Internationally</a:t>
            </a:r>
          </a:p>
        </p:txBody>
      </p:sp>
      <p:sp>
        <p:nvSpPr>
          <p:cNvPr id="3" name="Content Placeholder 2">
            <a:extLst>
              <a:ext uri="{FF2B5EF4-FFF2-40B4-BE49-F238E27FC236}">
                <a16:creationId xmlns:a16="http://schemas.microsoft.com/office/drawing/2014/main" id="{81F0635C-CB49-F5EC-5746-BC328A9C3D56}"/>
              </a:ext>
            </a:extLst>
          </p:cNvPr>
          <p:cNvSpPr>
            <a:spLocks noGrp="1"/>
          </p:cNvSpPr>
          <p:nvPr>
            <p:ph idx="1"/>
          </p:nvPr>
        </p:nvSpPr>
        <p:spPr>
          <a:xfrm>
            <a:off x="357809" y="1582310"/>
            <a:ext cx="11317518" cy="5072932"/>
          </a:xfrm>
        </p:spPr>
        <p:txBody>
          <a:bodyPr>
            <a:normAutofit lnSpcReduction="10000"/>
          </a:bodyPr>
          <a:lstStyle/>
          <a:p>
            <a:pPr marL="0" indent="0">
              <a:buNone/>
            </a:pPr>
            <a:r>
              <a:rPr lang="en-AU" sz="3600" dirty="0"/>
              <a:t>Weapons proliferation</a:t>
            </a:r>
          </a:p>
          <a:p>
            <a:pPr marL="571500" indent="-571500">
              <a:buFont typeface="Arial" panose="020B0604020202020204" pitchFamily="34" charset="0"/>
              <a:buChar char="•"/>
            </a:pPr>
            <a:r>
              <a:rPr lang="en-AU" sz="3600" dirty="0"/>
              <a:t>PM John Gorton thought nuclear power could enable Australia to get weapons later</a:t>
            </a:r>
          </a:p>
          <a:p>
            <a:pPr marL="571500" indent="-571500">
              <a:buFont typeface="Arial" panose="020B0604020202020204" pitchFamily="34" charset="0"/>
              <a:buChar char="•"/>
            </a:pPr>
            <a:r>
              <a:rPr lang="en-AU" sz="3600" dirty="0"/>
              <a:t>Enormous cost raises questions from our neighbours and potentially starts a “race”</a:t>
            </a:r>
          </a:p>
          <a:p>
            <a:pPr marL="0" indent="0">
              <a:buNone/>
            </a:pPr>
            <a:endParaRPr lang="en-AU" sz="3600" dirty="0"/>
          </a:p>
          <a:p>
            <a:pPr marL="0" indent="0">
              <a:buNone/>
            </a:pPr>
            <a:r>
              <a:rPr lang="en-AU" sz="3600" dirty="0"/>
              <a:t>Climate change</a:t>
            </a:r>
          </a:p>
          <a:p>
            <a:pPr marL="457200" indent="-457200">
              <a:buFont typeface="Arial" panose="020B0604020202020204" pitchFamily="34" charset="0"/>
              <a:buChar char="•"/>
            </a:pPr>
            <a:r>
              <a:rPr lang="en-AU" sz="3600" dirty="0"/>
              <a:t>Increased forced displacements </a:t>
            </a:r>
          </a:p>
          <a:p>
            <a:pPr marL="457200" indent="-457200">
              <a:buFont typeface="Arial" panose="020B0604020202020204" pitchFamily="34" charset="0"/>
              <a:buChar char="•"/>
            </a:pPr>
            <a:r>
              <a:rPr lang="en-AU" sz="3600" dirty="0"/>
              <a:t>Increased conflicts </a:t>
            </a:r>
          </a:p>
        </p:txBody>
      </p:sp>
    </p:spTree>
    <p:extLst>
      <p:ext uri="{BB962C8B-B14F-4D97-AF65-F5344CB8AC3E}">
        <p14:creationId xmlns:p14="http://schemas.microsoft.com/office/powerpoint/2010/main" val="405395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6EA4-254E-032C-B69D-B9E791DFD2B5}"/>
              </a:ext>
            </a:extLst>
          </p:cNvPr>
          <p:cNvSpPr>
            <a:spLocks noGrp="1"/>
          </p:cNvSpPr>
          <p:nvPr>
            <p:ph type="title"/>
          </p:nvPr>
        </p:nvSpPr>
        <p:spPr/>
        <p:txBody>
          <a:bodyPr/>
          <a:lstStyle/>
          <a:p>
            <a:r>
              <a:rPr lang="en-AU" b="1" dirty="0"/>
              <a:t>Nuclear Waste</a:t>
            </a:r>
          </a:p>
        </p:txBody>
      </p:sp>
      <p:sp>
        <p:nvSpPr>
          <p:cNvPr id="3" name="Content Placeholder 2">
            <a:extLst>
              <a:ext uri="{FF2B5EF4-FFF2-40B4-BE49-F238E27FC236}">
                <a16:creationId xmlns:a16="http://schemas.microsoft.com/office/drawing/2014/main" id="{47387C80-DEED-9784-4822-3606D0948872}"/>
              </a:ext>
            </a:extLst>
          </p:cNvPr>
          <p:cNvSpPr>
            <a:spLocks noGrp="1"/>
          </p:cNvSpPr>
          <p:nvPr>
            <p:ph idx="1"/>
          </p:nvPr>
        </p:nvSpPr>
        <p:spPr>
          <a:xfrm>
            <a:off x="143123" y="1542553"/>
            <a:ext cx="11210677" cy="4634410"/>
          </a:xfrm>
        </p:spPr>
        <p:txBody>
          <a:bodyPr>
            <a:normAutofit fontScale="92500" lnSpcReduction="10000"/>
          </a:bodyPr>
          <a:lstStyle/>
          <a:p>
            <a:pPr marL="0" indent="0">
              <a:buNone/>
            </a:pPr>
            <a:r>
              <a:rPr lang="en-AU" dirty="0"/>
              <a:t>Nobody wants this highly toxic stuff</a:t>
            </a:r>
          </a:p>
          <a:p>
            <a:r>
              <a:rPr lang="en-AU" dirty="0"/>
              <a:t>Needs isolation for 10,000- 100,000 years </a:t>
            </a:r>
          </a:p>
          <a:p>
            <a:pPr marL="0" indent="0">
              <a:buNone/>
            </a:pPr>
            <a:r>
              <a:rPr lang="en-AU" dirty="0"/>
              <a:t>	(Pharaohs were only 5,000 years ago)</a:t>
            </a:r>
          </a:p>
          <a:p>
            <a:r>
              <a:rPr lang="en-AU" dirty="0"/>
              <a:t>Potential for health impacts for many </a:t>
            </a:r>
            <a:r>
              <a:rPr lang="en-AU" dirty="0" err="1"/>
              <a:t>many</a:t>
            </a:r>
            <a:r>
              <a:rPr lang="en-AU" dirty="0"/>
              <a:t> future generations</a:t>
            </a:r>
          </a:p>
          <a:p>
            <a:r>
              <a:rPr lang="en-AU" dirty="0"/>
              <a:t>Divides communities – major and lasting social and mental health issues</a:t>
            </a:r>
          </a:p>
          <a:p>
            <a:pPr marL="0" indent="0">
              <a:buNone/>
            </a:pPr>
            <a:r>
              <a:rPr lang="en-AU" dirty="0"/>
              <a:t>  </a:t>
            </a:r>
          </a:p>
          <a:p>
            <a:pPr marL="0" indent="0">
              <a:buNone/>
            </a:pPr>
            <a:r>
              <a:rPr lang="en-AU" sz="3900" b="1" dirty="0"/>
              <a:t>First Nations communities repeatedly targeted.</a:t>
            </a:r>
          </a:p>
          <a:p>
            <a:pPr marL="0" indent="0">
              <a:buNone/>
            </a:pPr>
            <a:endParaRPr lang="en-AU" sz="3900" b="1" dirty="0"/>
          </a:p>
          <a:p>
            <a:pPr marL="0" indent="0">
              <a:buNone/>
            </a:pPr>
            <a:r>
              <a:rPr lang="en-AU" sz="3900" b="1" dirty="0"/>
              <a:t>Weapons testing a national disgrace.</a:t>
            </a:r>
          </a:p>
        </p:txBody>
      </p:sp>
    </p:spTree>
    <p:extLst>
      <p:ext uri="{BB962C8B-B14F-4D97-AF65-F5344CB8AC3E}">
        <p14:creationId xmlns:p14="http://schemas.microsoft.com/office/powerpoint/2010/main" val="1856447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5CC4-AF00-2B3F-7E84-157503FD4112}"/>
              </a:ext>
            </a:extLst>
          </p:cNvPr>
          <p:cNvSpPr>
            <a:spLocks noGrp="1"/>
          </p:cNvSpPr>
          <p:nvPr>
            <p:ph type="title"/>
          </p:nvPr>
        </p:nvSpPr>
        <p:spPr>
          <a:xfrm>
            <a:off x="687125" y="0"/>
            <a:ext cx="10515600" cy="1325563"/>
          </a:xfrm>
        </p:spPr>
        <p:txBody>
          <a:bodyPr/>
          <a:lstStyle/>
          <a:p>
            <a:r>
              <a:rPr lang="en-AU" dirty="0"/>
              <a:t>Spent fuel cooling pool- on site of reactor</a:t>
            </a:r>
          </a:p>
        </p:txBody>
      </p:sp>
      <p:pic>
        <p:nvPicPr>
          <p:cNvPr id="5" name="Content Placeholder 4">
            <a:extLst>
              <a:ext uri="{FF2B5EF4-FFF2-40B4-BE49-F238E27FC236}">
                <a16:creationId xmlns:a16="http://schemas.microsoft.com/office/drawing/2014/main" id="{108F7121-305B-E565-62D7-761EB979A65A}"/>
              </a:ext>
            </a:extLst>
          </p:cNvPr>
          <p:cNvPicPr>
            <a:picLocks noGrp="1" noChangeAspect="1"/>
          </p:cNvPicPr>
          <p:nvPr>
            <p:ph idx="1"/>
          </p:nvPr>
        </p:nvPicPr>
        <p:blipFill>
          <a:blip r:embed="rId2"/>
          <a:stretch>
            <a:fillRect/>
          </a:stretch>
        </p:blipFill>
        <p:spPr>
          <a:xfrm>
            <a:off x="1844702" y="1311965"/>
            <a:ext cx="8242939" cy="5553598"/>
          </a:xfrm>
        </p:spPr>
      </p:pic>
    </p:spTree>
    <p:extLst>
      <p:ext uri="{BB962C8B-B14F-4D97-AF65-F5344CB8AC3E}">
        <p14:creationId xmlns:p14="http://schemas.microsoft.com/office/powerpoint/2010/main" val="231862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2DDC-3C88-871F-0264-3ACF4682200D}"/>
              </a:ext>
            </a:extLst>
          </p:cNvPr>
          <p:cNvSpPr>
            <a:spLocks noGrp="1"/>
          </p:cNvSpPr>
          <p:nvPr>
            <p:ph type="title"/>
          </p:nvPr>
        </p:nvSpPr>
        <p:spPr/>
        <p:txBody>
          <a:bodyPr/>
          <a:lstStyle/>
          <a:p>
            <a:r>
              <a:rPr lang="en-AU" dirty="0"/>
              <a:t>Canisters- usually also on site of reactor</a:t>
            </a:r>
          </a:p>
        </p:txBody>
      </p:sp>
      <p:pic>
        <p:nvPicPr>
          <p:cNvPr id="5" name="Content Placeholder 4">
            <a:extLst>
              <a:ext uri="{FF2B5EF4-FFF2-40B4-BE49-F238E27FC236}">
                <a16:creationId xmlns:a16="http://schemas.microsoft.com/office/drawing/2014/main" id="{27DA12CF-0B01-9359-BF7B-070649CA9B40}"/>
              </a:ext>
            </a:extLst>
          </p:cNvPr>
          <p:cNvPicPr>
            <a:picLocks noGrp="1" noChangeAspect="1"/>
          </p:cNvPicPr>
          <p:nvPr>
            <p:ph idx="1"/>
          </p:nvPr>
        </p:nvPicPr>
        <p:blipFill>
          <a:blip r:embed="rId2"/>
          <a:stretch>
            <a:fillRect/>
          </a:stretch>
        </p:blipFill>
        <p:spPr>
          <a:xfrm>
            <a:off x="1981199" y="1296275"/>
            <a:ext cx="8357309" cy="5493992"/>
          </a:xfrm>
        </p:spPr>
      </p:pic>
    </p:spTree>
    <p:extLst>
      <p:ext uri="{BB962C8B-B14F-4D97-AF65-F5344CB8AC3E}">
        <p14:creationId xmlns:p14="http://schemas.microsoft.com/office/powerpoint/2010/main" val="3595906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F26F-364A-7CD4-47AB-60A80BA4248C}"/>
              </a:ext>
            </a:extLst>
          </p:cNvPr>
          <p:cNvSpPr>
            <a:spLocks noGrp="1"/>
          </p:cNvSpPr>
          <p:nvPr>
            <p:ph type="title"/>
          </p:nvPr>
        </p:nvSpPr>
        <p:spPr/>
        <p:txBody>
          <a:bodyPr/>
          <a:lstStyle/>
          <a:p>
            <a:r>
              <a:rPr lang="en-AU" b="1" dirty="0"/>
              <a:t>International waste dump?</a:t>
            </a:r>
          </a:p>
        </p:txBody>
      </p:sp>
      <p:sp>
        <p:nvSpPr>
          <p:cNvPr id="3" name="Content Placeholder 2">
            <a:extLst>
              <a:ext uri="{FF2B5EF4-FFF2-40B4-BE49-F238E27FC236}">
                <a16:creationId xmlns:a16="http://schemas.microsoft.com/office/drawing/2014/main" id="{228BEAA9-C00D-FFC2-FEDE-BD5D4BAD81F1}"/>
              </a:ext>
            </a:extLst>
          </p:cNvPr>
          <p:cNvSpPr>
            <a:spLocks noGrp="1"/>
          </p:cNvSpPr>
          <p:nvPr>
            <p:ph idx="1"/>
          </p:nvPr>
        </p:nvSpPr>
        <p:spPr/>
        <p:txBody>
          <a:bodyPr>
            <a:normAutofit/>
          </a:bodyPr>
          <a:lstStyle/>
          <a:p>
            <a:pPr>
              <a:lnSpc>
                <a:spcPct val="107000"/>
              </a:lnSpc>
              <a:spcAft>
                <a:spcPts val="800"/>
              </a:spcAft>
              <a:buNone/>
            </a:pPr>
            <a:r>
              <a:rPr lang="en-AU" sz="3200" kern="100" dirty="0">
                <a:effectLst/>
                <a:latin typeface="Aptos" panose="020B0004020202020204" pitchFamily="34" charset="0"/>
                <a:ea typeface="Aptos" panose="020B0004020202020204" pitchFamily="34" charset="0"/>
                <a:cs typeface="Times New Roman" panose="02020603050405020304" pitchFamily="18" charset="0"/>
              </a:rPr>
              <a:t>The policy buttresses claims that Australia should become a site for the large quantities of radioactive nuclear waste generated by other countries.</a:t>
            </a:r>
          </a:p>
          <a:p>
            <a:pPr marL="0" indent="0">
              <a:lnSpc>
                <a:spcPct val="107000"/>
              </a:lnSpc>
              <a:spcAft>
                <a:spcPts val="800"/>
              </a:spcAft>
              <a:buNone/>
            </a:pPr>
            <a:r>
              <a:rPr lang="en-AU" sz="3200" kern="100" dirty="0">
                <a:effectLst/>
                <a:latin typeface="Aptos" panose="020B0004020202020204" pitchFamily="34" charset="0"/>
                <a:ea typeface="Aptos" panose="020B0004020202020204" pitchFamily="34" charset="0"/>
                <a:cs typeface="Times New Roman" panose="02020603050405020304" pitchFamily="18" charset="0"/>
              </a:rPr>
              <a:t>For decades, there have been calls for Australia’s outback</a:t>
            </a:r>
            <a:r>
              <a:rPr lang="en-AU" sz="3200" kern="100" dirty="0">
                <a:latin typeface="Aptos" panose="020B0004020202020204" pitchFamily="34" charset="0"/>
                <a:ea typeface="Aptos" panose="020B0004020202020204" pitchFamily="34" charset="0"/>
                <a:cs typeface="Times New Roman" panose="02020603050405020304" pitchFamily="18" charset="0"/>
              </a:rPr>
              <a:t> </a:t>
            </a:r>
            <a:r>
              <a:rPr lang="en-AU" sz="3200" kern="100" dirty="0">
                <a:effectLst/>
                <a:latin typeface="Aptos" panose="020B0004020202020204" pitchFamily="34" charset="0"/>
                <a:ea typeface="Aptos" panose="020B0004020202020204" pitchFamily="34" charset="0"/>
                <a:cs typeface="Times New Roman" panose="02020603050405020304" pitchFamily="18" charset="0"/>
              </a:rPr>
              <a:t>to be the site for disposal of the world’s radioactive waste. </a:t>
            </a:r>
          </a:p>
          <a:p>
            <a:pPr marL="0" indent="0">
              <a:buNone/>
            </a:pPr>
            <a:endParaRPr lang="en-AU" dirty="0"/>
          </a:p>
        </p:txBody>
      </p:sp>
    </p:spTree>
    <p:extLst>
      <p:ext uri="{BB962C8B-B14F-4D97-AF65-F5344CB8AC3E}">
        <p14:creationId xmlns:p14="http://schemas.microsoft.com/office/powerpoint/2010/main" val="1487762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745B-199C-9F86-997C-2DAAD8A2AB68}"/>
              </a:ext>
            </a:extLst>
          </p:cNvPr>
          <p:cNvSpPr>
            <a:spLocks noGrp="1"/>
          </p:cNvSpPr>
          <p:nvPr>
            <p:ph type="title"/>
          </p:nvPr>
        </p:nvSpPr>
        <p:spPr/>
        <p:txBody>
          <a:bodyPr/>
          <a:lstStyle/>
          <a:p>
            <a:r>
              <a:rPr lang="en-AU" b="1" dirty="0"/>
              <a:t>For Communities</a:t>
            </a:r>
          </a:p>
        </p:txBody>
      </p:sp>
      <p:sp>
        <p:nvSpPr>
          <p:cNvPr id="3" name="Content Placeholder 2">
            <a:extLst>
              <a:ext uri="{FF2B5EF4-FFF2-40B4-BE49-F238E27FC236}">
                <a16:creationId xmlns:a16="http://schemas.microsoft.com/office/drawing/2014/main" id="{EA9732D3-D3F1-47DD-5D86-A4FC0334E413}"/>
              </a:ext>
            </a:extLst>
          </p:cNvPr>
          <p:cNvSpPr>
            <a:spLocks noGrp="1"/>
          </p:cNvSpPr>
          <p:nvPr>
            <p:ph idx="1"/>
          </p:nvPr>
        </p:nvSpPr>
        <p:spPr/>
        <p:txBody>
          <a:bodyPr/>
          <a:lstStyle/>
          <a:p>
            <a:pPr marL="342900" indent="-342900">
              <a:lnSpc>
                <a:spcPct val="115000"/>
              </a:lnSpc>
              <a:buFont typeface="Symbol" panose="05050102010706020507" pitchFamily="18" charset="2"/>
              <a:buChar char=""/>
            </a:pPr>
            <a:r>
              <a:rPr lang="en-AU" sz="3200" dirty="0">
                <a:ea typeface="Calibri" panose="020F0502020204030204" pitchFamily="34" charset="0"/>
                <a:cs typeface="Times New Roman" panose="02020603050405020304" pitchFamily="18" charset="0"/>
              </a:rPr>
              <a:t>r</a:t>
            </a:r>
            <a:r>
              <a:rPr lang="en-AU" sz="3200" dirty="0">
                <a:effectLst/>
                <a:ea typeface="Calibri" panose="020F0502020204030204" pitchFamily="34" charset="0"/>
                <a:cs typeface="Times New Roman" panose="02020603050405020304" pitchFamily="18" charset="0"/>
              </a:rPr>
              <a:t>adiation impacts have significant health implications for workers and populations living near its facilities, including increased rates of childhood leukemia</a:t>
            </a:r>
            <a:endParaRPr lang="en-AU" sz="3200" dirty="0">
              <a:solidFill>
                <a:srgbClr val="FF0000"/>
              </a:solidFill>
              <a:effectLs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AU" sz="3200" dirty="0">
                <a:ea typeface="Calibri" panose="020F0502020204030204" pitchFamily="34" charset="0"/>
                <a:cs typeface="Times New Roman" panose="02020603050405020304" pitchFamily="18" charset="0"/>
              </a:rPr>
              <a:t>reactors are</a:t>
            </a:r>
            <a:r>
              <a:rPr lang="en-AU" sz="3200" dirty="0">
                <a:effectLst/>
                <a:ea typeface="Calibri" panose="020F0502020204030204" pitchFamily="34" charset="0"/>
                <a:cs typeface="Times New Roman" panose="02020603050405020304" pitchFamily="18" charset="0"/>
              </a:rPr>
              <a:t> vulnerable to catastrophic accidents and attack,</a:t>
            </a:r>
          </a:p>
          <a:p>
            <a:pPr marL="342900" lvl="0" indent="-342900">
              <a:lnSpc>
                <a:spcPct val="115000"/>
              </a:lnSpc>
              <a:buFont typeface="Symbol" panose="05050102010706020507" pitchFamily="18" charset="2"/>
              <a:buChar char=""/>
            </a:pPr>
            <a:r>
              <a:rPr lang="en-AU" sz="3200" dirty="0">
                <a:effectLst/>
                <a:ea typeface="Calibri" panose="020F0502020204030204" pitchFamily="34" charset="0"/>
                <a:cs typeface="Times New Roman" panose="02020603050405020304" pitchFamily="18" charset="0"/>
              </a:rPr>
              <a:t>requires huge amounts of our most precious resource - water, </a:t>
            </a:r>
          </a:p>
          <a:p>
            <a:endParaRPr lang="en-AU" dirty="0"/>
          </a:p>
        </p:txBody>
      </p:sp>
    </p:spTree>
    <p:extLst>
      <p:ext uri="{BB962C8B-B14F-4D97-AF65-F5344CB8AC3E}">
        <p14:creationId xmlns:p14="http://schemas.microsoft.com/office/powerpoint/2010/main" val="277761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F56A-F68A-D1DD-7E29-4D021B70CF63}"/>
              </a:ext>
            </a:extLst>
          </p:cNvPr>
          <p:cNvSpPr>
            <a:spLocks noGrp="1"/>
          </p:cNvSpPr>
          <p:nvPr>
            <p:ph type="title"/>
          </p:nvPr>
        </p:nvSpPr>
        <p:spPr/>
        <p:txBody>
          <a:bodyPr/>
          <a:lstStyle/>
          <a:p>
            <a:r>
              <a:rPr lang="en-AU" b="1" dirty="0"/>
              <a:t>Radiation impacts</a:t>
            </a:r>
          </a:p>
        </p:txBody>
      </p:sp>
      <p:sp>
        <p:nvSpPr>
          <p:cNvPr id="3" name="Content Placeholder 2">
            <a:extLst>
              <a:ext uri="{FF2B5EF4-FFF2-40B4-BE49-F238E27FC236}">
                <a16:creationId xmlns:a16="http://schemas.microsoft.com/office/drawing/2014/main" id="{0D970B18-53E6-D6A9-F8B6-AF54EA78CC24}"/>
              </a:ext>
            </a:extLst>
          </p:cNvPr>
          <p:cNvSpPr>
            <a:spLocks noGrp="1"/>
          </p:cNvSpPr>
          <p:nvPr>
            <p:ph idx="1"/>
          </p:nvPr>
        </p:nvSpPr>
        <p:spPr>
          <a:xfrm>
            <a:off x="421419" y="1622066"/>
            <a:ext cx="10932381" cy="4554897"/>
          </a:xfrm>
        </p:spPr>
        <p:txBody>
          <a:bodyPr>
            <a:normAutofit lnSpcReduction="10000"/>
          </a:bodyPr>
          <a:lstStyle/>
          <a:p>
            <a:pPr marL="0" indent="0">
              <a:buNone/>
            </a:pPr>
            <a:r>
              <a:rPr lang="en-AU" dirty="0"/>
              <a:t>Cancer is common and radiation has no “signature” cancer, so it’s hard to tell which cancers come from radiation</a:t>
            </a:r>
          </a:p>
          <a:p>
            <a:pPr marL="0" indent="0">
              <a:buNone/>
            </a:pPr>
            <a:endParaRPr lang="en-AU" dirty="0"/>
          </a:p>
          <a:p>
            <a:pPr marL="0" indent="0">
              <a:buNone/>
            </a:pPr>
            <a:r>
              <a:rPr lang="en-AU" dirty="0"/>
              <a:t>Cancers blend in - Don’t look, don’t find</a:t>
            </a:r>
          </a:p>
          <a:p>
            <a:pPr marL="0" indent="0">
              <a:buNone/>
            </a:pPr>
            <a:endParaRPr lang="en-AU" dirty="0"/>
          </a:p>
          <a:p>
            <a:pPr marL="0" indent="0">
              <a:buNone/>
            </a:pPr>
            <a:r>
              <a:rPr lang="en-AU" dirty="0">
                <a:solidFill>
                  <a:srgbClr val="FF0000"/>
                </a:solidFill>
              </a:rPr>
              <a:t>Worse for women and much worse for children</a:t>
            </a:r>
          </a:p>
          <a:p>
            <a:pPr marL="0" indent="0">
              <a:buNone/>
            </a:pPr>
            <a:endParaRPr lang="en-AU" dirty="0"/>
          </a:p>
          <a:p>
            <a:pPr marL="0" indent="0">
              <a:buNone/>
            </a:pPr>
            <a:endParaRPr lang="en-AU" dirty="0"/>
          </a:p>
          <a:p>
            <a:pPr marL="0" indent="0">
              <a:buNone/>
            </a:pPr>
            <a:r>
              <a:rPr lang="en-AU" dirty="0"/>
              <a:t>Background radiation Australia 1.7 mSv/year</a:t>
            </a:r>
          </a:p>
          <a:p>
            <a:pPr marL="0" indent="0">
              <a:buNone/>
            </a:pPr>
            <a:r>
              <a:rPr lang="en-AU" dirty="0"/>
              <a:t>Medical radiation</a:t>
            </a:r>
          </a:p>
        </p:txBody>
      </p:sp>
    </p:spTree>
    <p:extLst>
      <p:ext uri="{BB962C8B-B14F-4D97-AF65-F5344CB8AC3E}">
        <p14:creationId xmlns:p14="http://schemas.microsoft.com/office/powerpoint/2010/main" val="76201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F790-8ED7-1A3C-E220-CC462421C67E}"/>
              </a:ext>
            </a:extLst>
          </p:cNvPr>
          <p:cNvSpPr>
            <a:spLocks noGrp="1"/>
          </p:cNvSpPr>
          <p:nvPr>
            <p:ph type="title"/>
          </p:nvPr>
        </p:nvSpPr>
        <p:spPr/>
        <p:txBody>
          <a:bodyPr/>
          <a:lstStyle/>
          <a:p>
            <a:r>
              <a:rPr lang="en-AU" b="1" dirty="0"/>
              <a:t>But wait - there’s more</a:t>
            </a:r>
          </a:p>
        </p:txBody>
      </p:sp>
      <p:sp>
        <p:nvSpPr>
          <p:cNvPr id="3" name="Content Placeholder 2">
            <a:extLst>
              <a:ext uri="{FF2B5EF4-FFF2-40B4-BE49-F238E27FC236}">
                <a16:creationId xmlns:a16="http://schemas.microsoft.com/office/drawing/2014/main" id="{02C41B32-987E-C6BD-9560-234AA4808431}"/>
              </a:ext>
            </a:extLst>
          </p:cNvPr>
          <p:cNvSpPr>
            <a:spLocks noGrp="1"/>
          </p:cNvSpPr>
          <p:nvPr>
            <p:ph idx="1"/>
          </p:nvPr>
        </p:nvSpPr>
        <p:spPr/>
        <p:txBody>
          <a:bodyPr>
            <a:normAutofit fontScale="77500" lnSpcReduction="20000"/>
          </a:bodyPr>
          <a:lstStyle/>
          <a:p>
            <a:pPr marL="342900" lvl="0" indent="-342900">
              <a:lnSpc>
                <a:spcPct val="115000"/>
              </a:lnSpc>
              <a:buFont typeface="Symbol" panose="05050102010706020507" pitchFamily="18" charset="2"/>
              <a:buChar char=""/>
            </a:pPr>
            <a:r>
              <a:rPr lang="en-AU" sz="3600" dirty="0">
                <a:effectLst/>
                <a:ea typeface="Calibri" panose="020F0502020204030204" pitchFamily="34" charset="0"/>
                <a:cs typeface="Times New Roman" panose="02020603050405020304" pitchFamily="18" charset="0"/>
              </a:rPr>
              <a:t>is inextricably associated with producing the world’s worst weapons, </a:t>
            </a:r>
          </a:p>
          <a:p>
            <a:pPr marL="342900" lvl="0" indent="-342900">
              <a:lnSpc>
                <a:spcPct val="115000"/>
              </a:lnSpc>
              <a:buFont typeface="Symbol" panose="05050102010706020507" pitchFamily="18" charset="2"/>
              <a:buChar char=""/>
            </a:pPr>
            <a:r>
              <a:rPr lang="en-AU" sz="3600" dirty="0">
                <a:effectLst/>
                <a:ea typeface="Calibri" panose="020F0502020204030204" pitchFamily="34" charset="0"/>
                <a:cs typeface="Times New Roman" panose="02020603050405020304" pitchFamily="18" charset="0"/>
              </a:rPr>
              <a:t>generates significant emissions in many stages of its operation,</a:t>
            </a:r>
          </a:p>
          <a:p>
            <a:pPr marL="342900" lvl="0" indent="-342900">
              <a:lnSpc>
                <a:spcPct val="115000"/>
              </a:lnSpc>
              <a:buFont typeface="Symbol" panose="05050102010706020507" pitchFamily="18" charset="2"/>
              <a:buChar char=""/>
            </a:pPr>
            <a:r>
              <a:rPr lang="en-AU" sz="3600" dirty="0">
                <a:effectLst/>
                <a:ea typeface="Calibri" panose="020F0502020204030204" pitchFamily="34" charset="0"/>
                <a:cs typeface="Times New Roman" panose="02020603050405020304" pitchFamily="18" charset="0"/>
              </a:rPr>
              <a:t>produces dangerous waste for which there is still no solution,</a:t>
            </a:r>
          </a:p>
          <a:p>
            <a:pPr marL="342900" indent="-342900">
              <a:lnSpc>
                <a:spcPct val="115000"/>
              </a:lnSpc>
              <a:buFont typeface="Symbol" panose="05050102010706020507" pitchFamily="18" charset="2"/>
              <a:buChar char=""/>
            </a:pPr>
            <a:r>
              <a:rPr lang="en-AU" sz="3600" dirty="0">
                <a:effectLst/>
                <a:ea typeface="Calibri" panose="020F0502020204030204" pitchFamily="34" charset="0"/>
                <a:cs typeface="Times New Roman" panose="02020603050405020304" pitchFamily="18" charset="0"/>
              </a:rPr>
              <a:t>is very expensive,</a:t>
            </a:r>
          </a:p>
          <a:p>
            <a:pPr marL="342900" indent="-342900">
              <a:lnSpc>
                <a:spcPct val="115000"/>
              </a:lnSpc>
              <a:buFont typeface="Symbol" panose="05050102010706020507" pitchFamily="18" charset="2"/>
              <a:buChar char=""/>
            </a:pPr>
            <a:r>
              <a:rPr lang="en-AU" sz="3600" dirty="0">
                <a:ea typeface="Calibri" panose="020F0502020204030204" pitchFamily="34" charset="0"/>
                <a:cs typeface="Times New Roman" panose="02020603050405020304" pitchFamily="18" charset="0"/>
              </a:rPr>
              <a:t>worsens climate change</a:t>
            </a:r>
            <a:endParaRPr lang="en-AU" sz="3600" dirty="0">
              <a:effectLst/>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AU" sz="3600" dirty="0">
                <a:effectLst/>
                <a:ea typeface="Calibri" panose="020F0502020204030204" pitchFamily="34" charset="0"/>
                <a:cs typeface="Times New Roman" panose="02020603050405020304" pitchFamily="18" charset="0"/>
              </a:rPr>
              <a:t>is unnecessary, given the rapid expansion of firmed renewable energy sources.</a:t>
            </a:r>
          </a:p>
          <a:p>
            <a:endParaRPr lang="en-AU" dirty="0"/>
          </a:p>
        </p:txBody>
      </p:sp>
    </p:spTree>
    <p:extLst>
      <p:ext uri="{BB962C8B-B14F-4D97-AF65-F5344CB8AC3E}">
        <p14:creationId xmlns:p14="http://schemas.microsoft.com/office/powerpoint/2010/main" val="34419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6EEF-8C2C-30E5-D9D0-76AE1C542156}"/>
              </a:ext>
            </a:extLst>
          </p:cNvPr>
          <p:cNvSpPr>
            <a:spLocks noGrp="1"/>
          </p:cNvSpPr>
          <p:nvPr>
            <p:ph type="title"/>
          </p:nvPr>
        </p:nvSpPr>
        <p:spPr>
          <a:xfrm>
            <a:off x="774700" y="703943"/>
            <a:ext cx="4345939" cy="934026"/>
          </a:xfrm>
        </p:spPr>
        <p:txBody>
          <a:bodyPr vert="horz" lIns="91440" tIns="45720" rIns="91440" bIns="45720" rtlCol="0" anchor="t">
            <a:normAutofit/>
          </a:bodyPr>
          <a:lstStyle/>
          <a:p>
            <a:r>
              <a:rPr lang="en-US" b="1" kern="1200" spc="100" baseline="0" dirty="0">
                <a:solidFill>
                  <a:schemeClr val="tx1"/>
                </a:solidFill>
                <a:latin typeface="+mj-lt"/>
                <a:ea typeface="+mj-ea"/>
                <a:cs typeface="+mj-cs"/>
              </a:rPr>
              <a:t>In Summary</a:t>
            </a:r>
          </a:p>
        </p:txBody>
      </p:sp>
      <p:sp>
        <p:nvSpPr>
          <p:cNvPr id="3" name="Content Placeholder 2">
            <a:extLst>
              <a:ext uri="{FF2B5EF4-FFF2-40B4-BE49-F238E27FC236}">
                <a16:creationId xmlns:a16="http://schemas.microsoft.com/office/drawing/2014/main" id="{448E1118-635B-ADD6-09CC-6A5DA97B41AF}"/>
              </a:ext>
            </a:extLst>
          </p:cNvPr>
          <p:cNvSpPr>
            <a:spLocks noGrp="1"/>
          </p:cNvSpPr>
          <p:nvPr>
            <p:ph idx="4294967295"/>
          </p:nvPr>
        </p:nvSpPr>
        <p:spPr>
          <a:xfrm>
            <a:off x="962108" y="2074091"/>
            <a:ext cx="9535380" cy="4368800"/>
          </a:xfrm>
        </p:spPr>
        <p:txBody>
          <a:bodyPr vert="horz" lIns="91440" tIns="45720" rIns="91440" bIns="45720" rtlCol="0" anchor="ctr">
            <a:normAutofit/>
          </a:bodyPr>
          <a:lstStyle/>
          <a:p>
            <a:pPr marL="0" indent="0">
              <a:buNone/>
            </a:pPr>
            <a:r>
              <a:rPr lang="en-US" sz="3600" dirty="0">
                <a:effectLst/>
              </a:rPr>
              <a:t>Nuclear power plants have clear health risks for workers and communities.</a:t>
            </a:r>
          </a:p>
          <a:p>
            <a:endParaRPr lang="en-US" sz="3600" dirty="0"/>
          </a:p>
          <a:p>
            <a:pPr marL="0" indent="0">
              <a:buNone/>
            </a:pPr>
            <a:r>
              <a:rPr lang="en-US" sz="3600" dirty="0"/>
              <a:t>In addition, nationally,</a:t>
            </a:r>
            <a:r>
              <a:rPr lang="en-US" sz="3600" dirty="0">
                <a:effectLst/>
              </a:rPr>
              <a:t> there will be significant health issues from worsening heat waves, bushfires, storms, floods and droughts. </a:t>
            </a:r>
            <a:endParaRPr lang="en-US" sz="3600" dirty="0"/>
          </a:p>
        </p:txBody>
      </p:sp>
    </p:spTree>
    <p:extLst>
      <p:ext uri="{BB962C8B-B14F-4D97-AF65-F5344CB8AC3E}">
        <p14:creationId xmlns:p14="http://schemas.microsoft.com/office/powerpoint/2010/main" val="303295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C026C-83D7-F34E-95D8-8F549584C68A}"/>
              </a:ext>
            </a:extLst>
          </p:cNvPr>
          <p:cNvSpPr>
            <a:spLocks noGrp="1"/>
          </p:cNvSpPr>
          <p:nvPr>
            <p:ph type="title"/>
          </p:nvPr>
        </p:nvSpPr>
        <p:spPr/>
        <p:txBody>
          <a:bodyPr>
            <a:normAutofit/>
          </a:bodyPr>
          <a:lstStyle/>
          <a:p>
            <a:r>
              <a:rPr lang="en-AU" sz="6600" dirty="0"/>
              <a:t>Questions?</a:t>
            </a:r>
          </a:p>
        </p:txBody>
      </p:sp>
    </p:spTree>
    <p:extLst>
      <p:ext uri="{BB962C8B-B14F-4D97-AF65-F5344CB8AC3E}">
        <p14:creationId xmlns:p14="http://schemas.microsoft.com/office/powerpoint/2010/main" val="222619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C55F-DA0C-9A5C-C6EE-7C6A7CBDC7C8}"/>
              </a:ext>
            </a:extLst>
          </p:cNvPr>
          <p:cNvSpPr>
            <a:spLocks noGrp="1"/>
          </p:cNvSpPr>
          <p:nvPr>
            <p:ph type="title"/>
          </p:nvPr>
        </p:nvSpPr>
        <p:spPr>
          <a:xfrm>
            <a:off x="8151549" y="1407381"/>
            <a:ext cx="3330106" cy="2904121"/>
          </a:xfrm>
        </p:spPr>
        <p:txBody>
          <a:bodyPr vert="horz" lIns="91440" tIns="45720" rIns="91440" bIns="45720" rtlCol="0" anchor="ctr">
            <a:normAutofit/>
          </a:bodyPr>
          <a:lstStyle/>
          <a:p>
            <a:pPr algn="ctr"/>
            <a:r>
              <a:rPr lang="en-US" dirty="0"/>
              <a:t>So what is radioactivity?</a:t>
            </a:r>
          </a:p>
        </p:txBody>
      </p:sp>
      <p:pic>
        <p:nvPicPr>
          <p:cNvPr id="9" name="Picture 8">
            <a:extLst>
              <a:ext uri="{FF2B5EF4-FFF2-40B4-BE49-F238E27FC236}">
                <a16:creationId xmlns:a16="http://schemas.microsoft.com/office/drawing/2014/main" id="{7890C463-A878-664F-A3EF-DA20F8633AE2}"/>
              </a:ext>
            </a:extLst>
          </p:cNvPr>
          <p:cNvPicPr>
            <a:picLocks noChangeAspect="1"/>
          </p:cNvPicPr>
          <p:nvPr/>
        </p:nvPicPr>
        <p:blipFill>
          <a:blip r:embed="rId3"/>
          <a:stretch>
            <a:fillRect/>
          </a:stretch>
        </p:blipFill>
        <p:spPr>
          <a:xfrm>
            <a:off x="710344" y="1520797"/>
            <a:ext cx="6917251" cy="3579676"/>
          </a:xfrm>
          <a:prstGeom prst="rect">
            <a:avLst/>
          </a:prstGeom>
        </p:spPr>
      </p:pic>
    </p:spTree>
    <p:extLst>
      <p:ext uri="{BB962C8B-B14F-4D97-AF65-F5344CB8AC3E}">
        <p14:creationId xmlns:p14="http://schemas.microsoft.com/office/powerpoint/2010/main" val="379790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1B66-5517-DB17-69AB-3AF71A6BC787}"/>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60DEC672-3B45-130D-BD46-59ED2ECD609D}"/>
              </a:ext>
            </a:extLst>
          </p:cNvPr>
          <p:cNvPicPr>
            <a:picLocks noGrp="1" noChangeAspect="1"/>
          </p:cNvPicPr>
          <p:nvPr>
            <p:ph idx="1"/>
          </p:nvPr>
        </p:nvPicPr>
        <p:blipFill>
          <a:blip r:embed="rId2"/>
          <a:stretch>
            <a:fillRect/>
          </a:stretch>
        </p:blipFill>
        <p:spPr>
          <a:xfrm>
            <a:off x="838201" y="533399"/>
            <a:ext cx="8807603" cy="5712727"/>
          </a:xfrm>
        </p:spPr>
      </p:pic>
    </p:spTree>
    <p:extLst>
      <p:ext uri="{BB962C8B-B14F-4D97-AF65-F5344CB8AC3E}">
        <p14:creationId xmlns:p14="http://schemas.microsoft.com/office/powerpoint/2010/main" val="58434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CF37-18AB-719F-D0E6-FC713AF1C070}"/>
              </a:ext>
            </a:extLst>
          </p:cNvPr>
          <p:cNvSpPr>
            <a:spLocks noGrp="1"/>
          </p:cNvSpPr>
          <p:nvPr>
            <p:ph type="title"/>
          </p:nvPr>
        </p:nvSpPr>
        <p:spPr>
          <a:xfrm>
            <a:off x="231297" y="365125"/>
            <a:ext cx="10515600" cy="1325563"/>
          </a:xfrm>
        </p:spPr>
        <p:txBody>
          <a:bodyPr/>
          <a:lstStyle/>
          <a:p>
            <a:r>
              <a:rPr lang="en-AU" dirty="0"/>
              <a:t>Alpha Particle in lung</a:t>
            </a:r>
          </a:p>
        </p:txBody>
      </p:sp>
      <p:sp>
        <p:nvSpPr>
          <p:cNvPr id="3" name="Content Placeholder 2">
            <a:extLst>
              <a:ext uri="{FF2B5EF4-FFF2-40B4-BE49-F238E27FC236}">
                <a16:creationId xmlns:a16="http://schemas.microsoft.com/office/drawing/2014/main" id="{B25D7C7F-EEDF-8DBC-232E-879E229E9027}"/>
              </a:ext>
            </a:extLst>
          </p:cNvPr>
          <p:cNvSpPr>
            <a:spLocks noGrp="1"/>
          </p:cNvSpPr>
          <p:nvPr>
            <p:ph idx="1"/>
          </p:nvPr>
        </p:nvSpPr>
        <p:spPr>
          <a:xfrm>
            <a:off x="0" y="1550170"/>
            <a:ext cx="5661006" cy="4121931"/>
          </a:xfrm>
        </p:spPr>
        <p:txBody>
          <a:bodyPr>
            <a:normAutofit/>
          </a:bodyPr>
          <a:lstStyle/>
          <a:p>
            <a:pPr marL="0" indent="0">
              <a:buNone/>
            </a:pPr>
            <a:endParaRPr lang="en-US" dirty="0"/>
          </a:p>
          <a:p>
            <a:pPr>
              <a:buFont typeface="Arial" panose="020B0604020202020204" pitchFamily="34" charset="0"/>
              <a:buChar char="•"/>
            </a:pPr>
            <a:r>
              <a:rPr lang="en-US" b="1" dirty="0">
                <a:effectLst/>
              </a:rPr>
              <a:t>DNA Damage:</a:t>
            </a:r>
            <a:r>
              <a:rPr lang="en-US" b="1" dirty="0"/>
              <a:t> </a:t>
            </a:r>
            <a:r>
              <a:rPr lang="en-US" dirty="0"/>
              <a:t>may </a:t>
            </a:r>
            <a:r>
              <a:rPr lang="en-US" dirty="0">
                <a:effectLst/>
              </a:rPr>
              <a:t>lead to mutations and, in severe cases, the initiation of cancer.</a:t>
            </a:r>
          </a:p>
          <a:p>
            <a:pPr>
              <a:buFont typeface="Arial" panose="020B0604020202020204" pitchFamily="34" charset="0"/>
              <a:buChar char="•"/>
            </a:pPr>
            <a:r>
              <a:rPr lang="en-US" b="1" dirty="0">
                <a:effectLst/>
              </a:rPr>
              <a:t>Cellular Death</a:t>
            </a:r>
            <a:endParaRPr lang="en-US" dirty="0"/>
          </a:p>
          <a:p>
            <a:pPr>
              <a:buFont typeface="Arial" panose="020B0604020202020204" pitchFamily="34" charset="0"/>
              <a:buChar char="•"/>
            </a:pPr>
            <a:r>
              <a:rPr lang="en-US" b="1" dirty="0">
                <a:effectLst/>
              </a:rPr>
              <a:t>Inflammatory Responses:</a:t>
            </a:r>
            <a:r>
              <a:rPr lang="en-US" dirty="0">
                <a:effectLst/>
              </a:rPr>
              <a:t> Amplifies damage and risk of health complications.</a:t>
            </a:r>
          </a:p>
          <a:p>
            <a:endParaRPr lang="en-AU" dirty="0"/>
          </a:p>
        </p:txBody>
      </p:sp>
      <p:pic>
        <p:nvPicPr>
          <p:cNvPr id="4" name="Picture 3">
            <a:extLst>
              <a:ext uri="{FF2B5EF4-FFF2-40B4-BE49-F238E27FC236}">
                <a16:creationId xmlns:a16="http://schemas.microsoft.com/office/drawing/2014/main" id="{3D669FD7-E539-6A18-7AD8-49A3A7CE2416}"/>
              </a:ext>
            </a:extLst>
          </p:cNvPr>
          <p:cNvPicPr>
            <a:picLocks noChangeAspect="1"/>
          </p:cNvPicPr>
          <p:nvPr/>
        </p:nvPicPr>
        <p:blipFill>
          <a:blip r:embed="rId2"/>
          <a:stretch>
            <a:fillRect/>
          </a:stretch>
        </p:blipFill>
        <p:spPr>
          <a:xfrm>
            <a:off x="5775621" y="224705"/>
            <a:ext cx="5661005" cy="6408590"/>
          </a:xfrm>
          <a:prstGeom prst="rect">
            <a:avLst/>
          </a:prstGeom>
        </p:spPr>
      </p:pic>
      <p:pic>
        <p:nvPicPr>
          <p:cNvPr id="6" name="Picture 5">
            <a:extLst>
              <a:ext uri="{FF2B5EF4-FFF2-40B4-BE49-F238E27FC236}">
                <a16:creationId xmlns:a16="http://schemas.microsoft.com/office/drawing/2014/main" id="{8AB7879A-F266-B5EE-1E7E-6D45CACEB686}"/>
              </a:ext>
            </a:extLst>
          </p:cNvPr>
          <p:cNvPicPr>
            <a:picLocks noChangeAspect="1"/>
          </p:cNvPicPr>
          <p:nvPr/>
        </p:nvPicPr>
        <p:blipFill>
          <a:blip r:embed="rId3"/>
          <a:stretch>
            <a:fillRect/>
          </a:stretch>
        </p:blipFill>
        <p:spPr>
          <a:xfrm>
            <a:off x="313495" y="5515345"/>
            <a:ext cx="3524742" cy="1171739"/>
          </a:xfrm>
          <a:prstGeom prst="rect">
            <a:avLst/>
          </a:prstGeom>
        </p:spPr>
      </p:pic>
    </p:spTree>
    <p:extLst>
      <p:ext uri="{BB962C8B-B14F-4D97-AF65-F5344CB8AC3E}">
        <p14:creationId xmlns:p14="http://schemas.microsoft.com/office/powerpoint/2010/main" val="143012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2057400" y="152401"/>
            <a:ext cx="8229600" cy="487363"/>
          </a:xfrm>
        </p:spPr>
        <p:txBody>
          <a:bodyPr>
            <a:normAutofit fontScale="90000"/>
          </a:bodyPr>
          <a:lstStyle/>
          <a:p>
            <a:r>
              <a:rPr lang="en-US">
                <a:latin typeface="Calibri" charset="0"/>
              </a:rPr>
              <a:t>Cancer risk varies by age and gender</a:t>
            </a:r>
          </a:p>
        </p:txBody>
      </p:sp>
      <p:pic>
        <p:nvPicPr>
          <p:cNvPr id="1013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951" r="951"/>
          <a:stretch>
            <a:fillRect/>
          </a:stretch>
        </p:blipFill>
        <p:spPr>
          <a:xfrm>
            <a:off x="506579" y="860065"/>
            <a:ext cx="9780421" cy="5378967"/>
          </a:xfrm>
        </p:spPr>
      </p:pic>
      <p:sp>
        <p:nvSpPr>
          <p:cNvPr id="101379" name="TextBox 4"/>
          <p:cNvSpPr txBox="1">
            <a:spLocks noChangeArrowheads="1"/>
          </p:cNvSpPr>
          <p:nvPr/>
        </p:nvSpPr>
        <p:spPr bwMode="auto">
          <a:xfrm>
            <a:off x="5486400" y="6324600"/>
            <a:ext cx="50853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800" dirty="0">
                <a:solidFill>
                  <a:prstClr val="black"/>
                </a:solidFill>
              </a:rPr>
              <a:t>NAIIC report; data from BEIR VII, US NAS 2006</a:t>
            </a:r>
          </a:p>
        </p:txBody>
      </p:sp>
      <p:sp>
        <p:nvSpPr>
          <p:cNvPr id="2" name="TextBox 1"/>
          <p:cNvSpPr txBox="1"/>
          <p:nvPr/>
        </p:nvSpPr>
        <p:spPr>
          <a:xfrm>
            <a:off x="4114800" y="2438401"/>
            <a:ext cx="3048000" cy="646331"/>
          </a:xfrm>
          <a:prstGeom prst="rect">
            <a:avLst/>
          </a:prstGeom>
          <a:noFill/>
        </p:spPr>
        <p:txBody>
          <a:bodyPr wrap="square" rtlCol="0">
            <a:spAutoFit/>
          </a:bodyPr>
          <a:lstStyle/>
          <a:p>
            <a:r>
              <a:rPr lang="en-US" dirty="0">
                <a:solidFill>
                  <a:prstClr val="black"/>
                </a:solidFill>
              </a:rPr>
              <a:t>Overall females 40% more sensitive to cancer risk</a:t>
            </a:r>
          </a:p>
        </p:txBody>
      </p:sp>
      <p:sp>
        <p:nvSpPr>
          <p:cNvPr id="3" name="Arrow: Up 2">
            <a:extLst>
              <a:ext uri="{FF2B5EF4-FFF2-40B4-BE49-F238E27FC236}">
                <a16:creationId xmlns:a16="http://schemas.microsoft.com/office/drawing/2014/main" id="{D4DBD8BA-E93E-420F-2DA2-F32F4B2AC480}"/>
              </a:ext>
            </a:extLst>
          </p:cNvPr>
          <p:cNvSpPr/>
          <p:nvPr/>
        </p:nvSpPr>
        <p:spPr>
          <a:xfrm>
            <a:off x="1420368" y="5879592"/>
            <a:ext cx="484632" cy="978408"/>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860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5CF4DF-D53E-2EC1-29AD-04AEF16BBF1A}"/>
              </a:ext>
            </a:extLst>
          </p:cNvPr>
          <p:cNvPicPr>
            <a:picLocks noGrp="1" noChangeAspect="1"/>
          </p:cNvPicPr>
          <p:nvPr>
            <p:ph idx="1"/>
          </p:nvPr>
        </p:nvPicPr>
        <p:blipFill>
          <a:blip r:embed="rId2"/>
          <a:stretch>
            <a:fillRect/>
          </a:stretch>
        </p:blipFill>
        <p:spPr>
          <a:xfrm>
            <a:off x="1375075" y="9144"/>
            <a:ext cx="9441850" cy="6752622"/>
          </a:xfrm>
        </p:spPr>
      </p:pic>
    </p:spTree>
    <p:extLst>
      <p:ext uri="{BB962C8B-B14F-4D97-AF65-F5344CB8AC3E}">
        <p14:creationId xmlns:p14="http://schemas.microsoft.com/office/powerpoint/2010/main" val="3759665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380</TotalTime>
  <Words>2736</Words>
  <Application>Microsoft Office PowerPoint</Application>
  <PresentationFormat>Widescreen</PresentationFormat>
  <Paragraphs>241</Paragraphs>
  <Slides>42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Aptos</vt:lpstr>
      <vt:lpstr>Aptos Display</vt:lpstr>
      <vt:lpstr>Arial</vt:lpstr>
      <vt:lpstr>Calibri</vt:lpstr>
      <vt:lpstr>interfaceregular</vt:lpstr>
      <vt:lpstr>Merriweather</vt:lpstr>
      <vt:lpstr>Myriad Pro</vt:lpstr>
      <vt:lpstr>Source Sans Pro</vt:lpstr>
      <vt:lpstr>Symbol</vt:lpstr>
      <vt:lpstr>Times New Roman</vt:lpstr>
      <vt:lpstr>Office Theme</vt:lpstr>
      <vt:lpstr>Nuclear power:   Community health, safety and security.  </vt:lpstr>
      <vt:lpstr>PowerPoint Presentation</vt:lpstr>
      <vt:lpstr>Workers Communities Australia Globally</vt:lpstr>
      <vt:lpstr>Radiation impacts</vt:lpstr>
      <vt:lpstr>So what is radioactivity?</vt:lpstr>
      <vt:lpstr>PowerPoint Presentation</vt:lpstr>
      <vt:lpstr>Alpha Particle in lung</vt:lpstr>
      <vt:lpstr>Cancer risk varies by age and gender</vt:lpstr>
      <vt:lpstr>PowerPoint Presentation</vt:lpstr>
      <vt:lpstr>US National Academy of Sciences.  BEIR VII in 2006 stated   </vt:lpstr>
      <vt:lpstr>“Low dose radiation is harmless”  </vt:lpstr>
      <vt:lpstr>Workers</vt:lpstr>
      <vt:lpstr>Excess deaths vs radiation exposure  </vt:lpstr>
      <vt:lpstr>Communities</vt:lpstr>
      <vt:lpstr>PowerPoint Presentation</vt:lpstr>
      <vt:lpstr>Childhood leukemia and nuclear power plants</vt:lpstr>
      <vt:lpstr>2024  Study – another very large meta-analysis </vt:lpstr>
      <vt:lpstr>PowerPoint Presentation</vt:lpstr>
      <vt:lpstr>PowerPoint Presentation</vt:lpstr>
      <vt:lpstr>PowerPoint Presentation</vt:lpstr>
      <vt:lpstr>Accidents and attacks</vt:lpstr>
      <vt:lpstr>Accidents  Complex systems fail at some point</vt:lpstr>
      <vt:lpstr>So how often do accidents happen?</vt:lpstr>
      <vt:lpstr>Nuclear reactor core meltdown/INES 4 accidents</vt:lpstr>
      <vt:lpstr>Accident fall out     nuclearplume.au </vt:lpstr>
      <vt:lpstr>PowerPoint Presentation</vt:lpstr>
      <vt:lpstr>PowerPoint Presentation</vt:lpstr>
      <vt:lpstr>Reactors are vulnerable to climate change risks </vt:lpstr>
      <vt:lpstr>Misleading claims</vt:lpstr>
      <vt:lpstr>False claims about nuclear power</vt:lpstr>
      <vt:lpstr>PowerPoint Presentation</vt:lpstr>
      <vt:lpstr>Admiral Chris Barrie- former head of Australian Defence Force</vt:lpstr>
      <vt:lpstr>Vulnerable in peace as well</vt:lpstr>
      <vt:lpstr>Internationally</vt:lpstr>
      <vt:lpstr>Nuclear Waste</vt:lpstr>
      <vt:lpstr>Spent fuel cooling pool- on site of reactor</vt:lpstr>
      <vt:lpstr>Canisters- usually also on site of reactor</vt:lpstr>
      <vt:lpstr>International waste dump?</vt:lpstr>
      <vt:lpstr>For Communities</vt:lpstr>
      <vt:lpstr>But wait - there’s more</vt:lpstr>
      <vt:lpstr>In 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Margaret Beavis</dc:creator>
  <cp:lastModifiedBy>Margaret Beavis</cp:lastModifiedBy>
  <cp:revision>7</cp:revision>
  <cp:lastPrinted>2025-03-31T22:54:01Z</cp:lastPrinted>
  <dcterms:created xsi:type="dcterms:W3CDTF">2025-03-30T06:31:37Z</dcterms:created>
  <dcterms:modified xsi:type="dcterms:W3CDTF">2025-04-01T00:14:35Z</dcterms:modified>
</cp:coreProperties>
</file>